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7" r:id="rId9"/>
    <p:sldId id="270" r:id="rId10"/>
    <p:sldId id="273" r:id="rId11"/>
    <p:sldId id="272" r:id="rId12"/>
    <p:sldId id="271" r:id="rId13"/>
    <p:sldId id="284" r:id="rId14"/>
    <p:sldId id="274" r:id="rId15"/>
    <p:sldId id="276" r:id="rId16"/>
    <p:sldId id="275" r:id="rId17"/>
    <p:sldId id="277" r:id="rId18"/>
    <p:sldId id="278" r:id="rId19"/>
    <p:sldId id="263" r:id="rId20"/>
    <p:sldId id="264" r:id="rId21"/>
    <p:sldId id="266" r:id="rId22"/>
    <p:sldId id="280" r:id="rId23"/>
    <p:sldId id="281" r:id="rId24"/>
    <p:sldId id="282" r:id="rId25"/>
    <p:sldId id="283" r:id="rId26"/>
    <p:sldId id="285" r:id="rId27"/>
  </p:sldIdLst>
  <p:sldSz cx="12179300" cy="9134475" type="ledger"/>
  <p:notesSz cx="9601200" cy="7315200"/>
  <p:custDataLst>
    <p:tags r:id="rId29"/>
  </p:custDataLst>
  <p:defaultTextStyle>
    <a:defPPr>
      <a:defRPr lang="es-CL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825625" indent="-454025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435225" indent="-606425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3834" autoAdjust="0"/>
  </p:normalViewPr>
  <p:slideViewPr>
    <p:cSldViewPr>
      <p:cViewPr varScale="1">
        <p:scale>
          <a:sx n="31" d="100"/>
          <a:sy n="31" d="100"/>
        </p:scale>
        <p:origin x="1368" y="72"/>
      </p:cViewPr>
      <p:guideLst>
        <p:guide orient="horz" pos="287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7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7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EC2236-DE19-40C1-B8B5-9074E2077E0F}" type="datetimeFigureOut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76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766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AF3E3A-1E00-49E4-B9E4-89066BC3F8E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625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225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164" algn="l" defTabSz="12176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2997" algn="l" defTabSz="12176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1830" algn="l" defTabSz="12176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0662" algn="l" defTabSz="12176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0DA5B9F-3E25-46B7-AAAF-36E8772DB0DD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686285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8953167-F635-4ABC-8884-EC46D15DF271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16873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929A04DE-E3C2-4D13-B139-BF05DF1BB966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3413851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7ADDAB5-F271-4EB7-8B8F-CDDE9CC687B6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65829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016EBDF3-F310-4A70-9921-9C5BBCFA847E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21739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43B18E5-C6B9-4856-803F-A1E8436226A9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40722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15394A07-B6F3-4AF7-B20A-349FE5C799D6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57749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767FF6FE-1B6B-4525-A2D6-52E23906B7AA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419358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60645906-878D-4428-9B04-B543F69AAD0E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42835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43E415CB-09FB-4BD4-909A-6B7D416DE813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191599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33160448-0C31-41CA-83BA-F6FE6A02C142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72246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70C6E15-F498-468F-AC08-02DB1A2C659E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410144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0B487601-3180-40C2-B2F9-EEB36B02B486}" type="slidenum">
              <a:rPr lang="es-CL" sz="1200"/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7557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F141-62F0-4616-A882-0407B0BBB555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3D3A-126F-428F-A369-DA8D37E130A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50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AC50-AFE0-4C68-8176-ABA463D14417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3E58-516B-4D99-A792-C33A80044C6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9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9993" y="365804"/>
            <a:ext cx="2740343" cy="77939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965" y="365804"/>
            <a:ext cx="8018039" cy="779390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FD25-1F90-4FEF-8475-7C0C1516A404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4C63-CFC6-46BB-A807-E9ADA1AC5DD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59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3497-4C48-4EBD-8E79-F07DEA5839C8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E916-4CAB-4600-B005-4821B9A49FC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76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082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8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6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8C30-430A-4C83-A3E8-4877DC2193B9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865C-B72C-40D5-9B45-AF3905C249D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35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966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BB51-983C-4768-BE86-781F4B77265A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7CC9-092B-4A60-9FC3-DCBCFBCCAB3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3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3" indent="0">
              <a:buNone/>
              <a:defRPr sz="2700" b="1"/>
            </a:lvl2pPr>
            <a:lvl3pPr marL="1217665" indent="0">
              <a:buNone/>
              <a:defRPr sz="2400" b="1"/>
            </a:lvl3pPr>
            <a:lvl4pPr marL="1826499" indent="0">
              <a:buNone/>
              <a:defRPr sz="2100" b="1"/>
            </a:lvl4pPr>
            <a:lvl5pPr marL="2435332" indent="0">
              <a:buNone/>
              <a:defRPr sz="2100" b="1"/>
            </a:lvl5pPr>
            <a:lvl6pPr marL="3044164" indent="0">
              <a:buNone/>
              <a:defRPr sz="2100" b="1"/>
            </a:lvl6pPr>
            <a:lvl7pPr marL="3652997" indent="0">
              <a:buNone/>
              <a:defRPr sz="2100" b="1"/>
            </a:lvl7pPr>
            <a:lvl8pPr marL="4261830" indent="0">
              <a:buNone/>
              <a:defRPr sz="2100" b="1"/>
            </a:lvl8pPr>
            <a:lvl9pPr marL="4870662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6917" y="2044686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33" indent="0">
              <a:buNone/>
              <a:defRPr sz="2700" b="1"/>
            </a:lvl2pPr>
            <a:lvl3pPr marL="1217665" indent="0">
              <a:buNone/>
              <a:defRPr sz="2400" b="1"/>
            </a:lvl3pPr>
            <a:lvl4pPr marL="1826499" indent="0">
              <a:buNone/>
              <a:defRPr sz="2100" b="1"/>
            </a:lvl4pPr>
            <a:lvl5pPr marL="2435332" indent="0">
              <a:buNone/>
              <a:defRPr sz="2100" b="1"/>
            </a:lvl5pPr>
            <a:lvl6pPr marL="3044164" indent="0">
              <a:buNone/>
              <a:defRPr sz="2100" b="1"/>
            </a:lvl6pPr>
            <a:lvl7pPr marL="3652997" indent="0">
              <a:buNone/>
              <a:defRPr sz="2100" b="1"/>
            </a:lvl7pPr>
            <a:lvl8pPr marL="4261830" indent="0">
              <a:buNone/>
              <a:defRPr sz="2100" b="1"/>
            </a:lvl8pPr>
            <a:lvl9pPr marL="4870662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6917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D111-5D1F-4854-9D9D-B4E63C7ACD7B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BA51-9DDA-426F-9832-AD74BB21F72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898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CA51-8C09-48EC-891B-E03FDB90E9B3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1F67-06BF-4762-A6DD-13A95E3D4A0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9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7C20-7D6F-4290-8E64-BE9780FD9CDA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EFE8-FE95-4A37-A821-CE27F870AC7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1769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833" indent="0">
              <a:buNone/>
              <a:defRPr sz="1600"/>
            </a:lvl2pPr>
            <a:lvl3pPr marL="1217665" indent="0">
              <a:buNone/>
              <a:defRPr sz="1300"/>
            </a:lvl3pPr>
            <a:lvl4pPr marL="1826499" indent="0">
              <a:buNone/>
              <a:defRPr sz="1200"/>
            </a:lvl4pPr>
            <a:lvl5pPr marL="2435332" indent="0">
              <a:buNone/>
              <a:defRPr sz="1200"/>
            </a:lvl5pPr>
            <a:lvl6pPr marL="3044164" indent="0">
              <a:buNone/>
              <a:defRPr sz="1200"/>
            </a:lvl6pPr>
            <a:lvl7pPr marL="3652997" indent="0">
              <a:buNone/>
              <a:defRPr sz="1200"/>
            </a:lvl7pPr>
            <a:lvl8pPr marL="4261830" indent="0">
              <a:buNone/>
              <a:defRPr sz="1200"/>
            </a:lvl8pPr>
            <a:lvl9pPr marL="4870662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72E0-5A70-4E87-97C1-7F6BBE403AAA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BCDA-74B6-4674-90B2-576D8B84F3D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833" indent="0">
              <a:buNone/>
              <a:defRPr sz="3700"/>
            </a:lvl2pPr>
            <a:lvl3pPr marL="1217665" indent="0">
              <a:buNone/>
              <a:defRPr sz="3200"/>
            </a:lvl3pPr>
            <a:lvl4pPr marL="1826499" indent="0">
              <a:buNone/>
              <a:defRPr sz="2700"/>
            </a:lvl4pPr>
            <a:lvl5pPr marL="2435332" indent="0">
              <a:buNone/>
              <a:defRPr sz="2700"/>
            </a:lvl5pPr>
            <a:lvl6pPr marL="3044164" indent="0">
              <a:buNone/>
              <a:defRPr sz="2700"/>
            </a:lvl6pPr>
            <a:lvl7pPr marL="3652997" indent="0">
              <a:buNone/>
              <a:defRPr sz="2700"/>
            </a:lvl7pPr>
            <a:lvl8pPr marL="4261830" indent="0">
              <a:buNone/>
              <a:defRPr sz="2700"/>
            </a:lvl8pPr>
            <a:lvl9pPr marL="4870662" indent="0">
              <a:buNone/>
              <a:defRPr sz="27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833" indent="0">
              <a:buNone/>
              <a:defRPr sz="1600"/>
            </a:lvl2pPr>
            <a:lvl3pPr marL="1217665" indent="0">
              <a:buNone/>
              <a:defRPr sz="1300"/>
            </a:lvl3pPr>
            <a:lvl4pPr marL="1826499" indent="0">
              <a:buNone/>
              <a:defRPr sz="1200"/>
            </a:lvl4pPr>
            <a:lvl5pPr marL="2435332" indent="0">
              <a:buNone/>
              <a:defRPr sz="1200"/>
            </a:lvl5pPr>
            <a:lvl6pPr marL="3044164" indent="0">
              <a:buNone/>
              <a:defRPr sz="1200"/>
            </a:lvl6pPr>
            <a:lvl7pPr marL="3652997" indent="0">
              <a:buNone/>
              <a:defRPr sz="1200"/>
            </a:lvl7pPr>
            <a:lvl8pPr marL="4261830" indent="0">
              <a:buNone/>
              <a:defRPr sz="1200"/>
            </a:lvl8pPr>
            <a:lvl9pPr marL="4870662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92C-AF8D-45B9-8D13-968339137CEE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E1DF-76AE-46B5-BD98-C2BCC7E583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63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365125"/>
            <a:ext cx="109601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6" tIns="60883" rIns="121766" bIns="60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2132013"/>
            <a:ext cx="109601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6" tIns="60883" rIns="121766" bIns="60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8466138"/>
            <a:ext cx="2841625" cy="485775"/>
          </a:xfrm>
          <a:prstGeom prst="rect">
            <a:avLst/>
          </a:prstGeom>
        </p:spPr>
        <p:txBody>
          <a:bodyPr vert="horz" lIns="121766" tIns="60883" rIns="121766" bIns="60883" rtlCol="0" anchor="ctr"/>
          <a:lstStyle>
            <a:lvl1pPr algn="l" defTabSz="1217665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5FC5B-F4E1-498E-9C13-38DEF087F52F}" type="datetime1">
              <a:rPr lang="es-CL"/>
              <a:pPr>
                <a:defRPr/>
              </a:pPr>
              <a:t>28-07-2021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0838" y="8466138"/>
            <a:ext cx="3857625" cy="485775"/>
          </a:xfrm>
          <a:prstGeom prst="rect">
            <a:avLst/>
          </a:prstGeom>
        </p:spPr>
        <p:txBody>
          <a:bodyPr vert="horz" lIns="121766" tIns="60883" rIns="121766" bIns="60883" rtlCol="0" anchor="ctr"/>
          <a:lstStyle>
            <a:lvl1pPr algn="ctr" defTabSz="1217665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8075" y="8466138"/>
            <a:ext cx="2841625" cy="485775"/>
          </a:xfrm>
          <a:prstGeom prst="rect">
            <a:avLst/>
          </a:prstGeom>
        </p:spPr>
        <p:txBody>
          <a:bodyPr vert="horz" lIns="121766" tIns="60883" rIns="121766" bIns="60883" rtlCol="0" anchor="ctr"/>
          <a:lstStyle>
            <a:lvl1pPr algn="r" defTabSz="1217665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FF74-83D1-435E-B992-BBA7121F325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438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81" indent="-304416" algn="l" defTabSz="12176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413" indent="-304416" algn="l" defTabSz="12176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46" indent="-304416" algn="l" defTabSz="12176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80" indent="-304416" algn="l" defTabSz="12176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33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65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99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32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64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97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30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662" algn="l" defTabSz="12176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6.xml"/><Relationship Id="rId18" Type="http://schemas.openxmlformats.org/officeDocument/2006/relationships/slide" Target="slide25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2.xml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hyperlink" Target="https://www.portaltransparencia.cl/PortalPdT/pdtta?codOrganismo=MU081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26.xml"/><Relationship Id="rId4" Type="http://schemas.openxmlformats.org/officeDocument/2006/relationships/image" Target="../media/image1.jpeg"/><Relationship Id="rId9" Type="http://schemas.openxmlformats.org/officeDocument/2006/relationships/slide" Target="slide8.xml"/><Relationship Id="rId1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bcn.cl/1jw9j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cn.cl/1lz2d" TargetMode="External"/><Relationship Id="rId5" Type="http://schemas.openxmlformats.org/officeDocument/2006/relationships/hyperlink" Target="http://www.leychile.cl/Navegar?idNorma=238277&amp;buscar=Ley+general+de+urbanismo+y+construcci%C3%B3n" TargetMode="External"/><Relationship Id="rId4" Type="http://schemas.openxmlformats.org/officeDocument/2006/relationships/hyperlink" Target="http://bcn.cl/1lze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onihue.cl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altransparencia.cl/PortalPdT/pdtta?codOrganismo=MU08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ychile.cl/Navegar?idNorma=251693&amp;idVersion=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n.cl/1jw9j" TargetMode="External"/><Relationship Id="rId4" Type="http://schemas.openxmlformats.org/officeDocument/2006/relationships/hyperlink" Target="http://www.leychile.cl/Navegar?idNorma=238277&amp;buscar=Ley+general+de+urbanismo+y+construcci%C3%B3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bcn.cl/1jw9j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cn.cl/1lz2d" TargetMode="External"/><Relationship Id="rId5" Type="http://schemas.openxmlformats.org/officeDocument/2006/relationships/hyperlink" Target="http://www.leychile.cl/Navegar?idNorma=238277&amp;buscar=Ley+general+de+urbanismo+y+construcci%C3%B3n" TargetMode="External"/><Relationship Id="rId4" Type="http://schemas.openxmlformats.org/officeDocument/2006/relationships/hyperlink" Target="http://bcn.cl/1lze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18" Type="http://schemas.openxmlformats.org/officeDocument/2006/relationships/slide" Target="slide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4618038" y="2622550"/>
            <a:ext cx="2551112" cy="16926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1275" cmpd="thickThin">
            <a:solidFill>
              <a:schemeClr val="tx1"/>
            </a:solidFill>
          </a:ln>
        </p:spPr>
        <p:txBody>
          <a:bodyPr lIns="121766" tIns="60883" rIns="121766" bIns="60883">
            <a:spAutoFit/>
          </a:bodyPr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00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s-CL" sz="1000" b="1" i="1" dirty="0">
                <a:solidFill>
                  <a:schemeClr val="bg1"/>
                </a:solidFill>
                <a:latin typeface="+mn-lt"/>
                <a:cs typeface="+mn-cs"/>
              </a:rPr>
              <a:t>A L C A L D Í A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000" b="1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i="1" dirty="0">
                <a:solidFill>
                  <a:schemeClr val="bg1"/>
                </a:solidFill>
                <a:latin typeface="+mn-lt"/>
                <a:cs typeface="+mn-cs"/>
              </a:rPr>
              <a:t>ALCALDESA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600" b="1" i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PABLA ALEJANDRA PONCE VALLE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C5056-709C-4017-8979-FF825C44BCDE}" type="slidenum">
              <a:rPr lang="es-CL" smtClean="0"/>
              <a:pPr>
                <a:defRPr/>
              </a:pPr>
              <a:t>1</a:t>
            </a:fld>
            <a:endParaRPr lang="es-CL" dirty="0"/>
          </a:p>
        </p:txBody>
      </p:sp>
      <p:pic>
        <p:nvPicPr>
          <p:cNvPr id="13316" name="Imagen 2" descr="Escudo - Logo Doñih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822325"/>
            <a:ext cx="12763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0"/>
            <a:ext cx="1217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CL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608965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768475" y="30163"/>
            <a:ext cx="7827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endParaRPr lang="es-CL" sz="4800" b="1" i="1" dirty="0">
              <a:ea typeface="Calibri" pitchFamily="34" charset="0"/>
              <a:cs typeface="Times New Roman" pitchFamily="18" charset="0"/>
            </a:endParaRPr>
          </a:p>
          <a:p>
            <a:pPr algn="ctr" defTabSz="914400"/>
            <a:r>
              <a:rPr lang="es-CL" sz="4800" b="1" i="1" dirty="0">
                <a:ea typeface="Calibri" pitchFamily="34" charset="0"/>
                <a:cs typeface="Times New Roman" pitchFamily="18" charset="0"/>
              </a:rPr>
              <a:t>ORGANIGRAMA </a:t>
            </a:r>
          </a:p>
          <a:p>
            <a:pPr algn="ctr" defTabSz="914400"/>
            <a:r>
              <a:rPr lang="es-CL" sz="4800" b="1" i="1" dirty="0">
                <a:ea typeface="Calibri" pitchFamily="34" charset="0"/>
                <a:cs typeface="Times New Roman" pitchFamily="18" charset="0"/>
              </a:rPr>
              <a:t>MUNICIPALIDAD DE DOÑIHUE</a:t>
            </a:r>
            <a:endParaRPr lang="es-CL" sz="1800" dirty="0">
              <a:latin typeface="Arial" charset="0"/>
              <a:ea typeface="Calibri" pitchFamily="34" charset="0"/>
            </a:endParaRPr>
          </a:p>
        </p:txBody>
      </p:sp>
      <p:sp>
        <p:nvSpPr>
          <p:cNvPr id="16391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37575" y="4351338"/>
            <a:ext cx="2090738" cy="9620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200" b="1" dirty="0">
                <a:solidFill>
                  <a:schemeClr val="bg1"/>
                </a:solidFill>
                <a:cs typeface="Arial" pitchFamily="34" charset="0"/>
              </a:rPr>
              <a:t>JUZGADO DE POLICÍA LOCAL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600" b="1" dirty="0">
                <a:solidFill>
                  <a:schemeClr val="bg1"/>
                </a:solidFill>
                <a:cs typeface="Arial" pitchFamily="34" charset="0"/>
              </a:rPr>
              <a:t>Juez</a:t>
            </a:r>
            <a:endParaRPr lang="es-CL" sz="16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400" b="1" i="1" dirty="0">
                <a:solidFill>
                  <a:schemeClr val="bg1"/>
                </a:solidFill>
                <a:cs typeface="Arial" pitchFamily="34" charset="0"/>
              </a:rPr>
              <a:t>Ricardo Zúñiga Lizama</a:t>
            </a:r>
            <a:endParaRPr lang="es-C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Text Box 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4513" y="5862638"/>
            <a:ext cx="1436687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Dirección Secretaría Municipal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200" i="1" dirty="0">
                <a:solidFill>
                  <a:schemeClr val="bg1"/>
                </a:solidFill>
                <a:cs typeface="Arial" pitchFamily="34" charset="0"/>
              </a:rPr>
              <a:t>Lilian Contreras  Barrios</a:t>
            </a:r>
          </a:p>
          <a:p>
            <a:pPr defTabSz="914400">
              <a:defRPr/>
            </a:pPr>
            <a:endParaRPr lang="es-C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128839" y="5862638"/>
            <a:ext cx="1424590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noProof="1">
                <a:solidFill>
                  <a:schemeClr val="bg1"/>
                </a:solidFill>
                <a:cs typeface="Arial" pitchFamily="34" charset="0"/>
              </a:rPr>
              <a:t>Dirección de Obras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noProof="1">
                <a:solidFill>
                  <a:schemeClr val="bg1"/>
                </a:solidFill>
                <a:cs typeface="Arial" pitchFamily="34" charset="0"/>
              </a:rPr>
              <a:t>Douglas Seguel Cisterna</a:t>
            </a:r>
            <a:endParaRPr lang="es-CL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Text Box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713163" y="5862638"/>
            <a:ext cx="1436687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Departamento Social</a:t>
            </a:r>
          </a:p>
          <a:p>
            <a:pPr algn="ctr" defTabSz="914400">
              <a:spcAft>
                <a:spcPts val="1000"/>
              </a:spcAft>
              <a:defRPr/>
            </a:pPr>
            <a:endParaRPr lang="es-CL" sz="11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200" i="1" dirty="0">
                <a:solidFill>
                  <a:schemeClr val="bg1"/>
                </a:solidFill>
                <a:cs typeface="Arial" pitchFamily="34" charset="0"/>
              </a:rPr>
              <a:t>Sonia Soto </a:t>
            </a:r>
            <a:r>
              <a:rPr lang="es-CL" sz="1200" i="1" dirty="0" err="1">
                <a:solidFill>
                  <a:schemeClr val="bg1"/>
                </a:solidFill>
                <a:cs typeface="Arial" pitchFamily="34" charset="0"/>
              </a:rPr>
              <a:t>Soto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Text Box 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297488" y="5862638"/>
            <a:ext cx="1436687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Dirección de Desarrollo Comunitario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200" i="1" dirty="0" err="1">
                <a:solidFill>
                  <a:schemeClr val="bg1"/>
                </a:solidFill>
                <a:cs typeface="Arial" pitchFamily="34" charset="0"/>
              </a:rPr>
              <a:t>Marìa</a:t>
            </a:r>
            <a:r>
              <a:rPr lang="es-CL" sz="1200" i="1" dirty="0">
                <a:solidFill>
                  <a:schemeClr val="bg1"/>
                </a:solidFill>
                <a:cs typeface="Arial" pitchFamily="34" charset="0"/>
              </a:rPr>
              <a:t> Magdalena </a:t>
            </a:r>
            <a:r>
              <a:rPr lang="es-CL" sz="1200" i="1" dirty="0" err="1">
                <a:solidFill>
                  <a:schemeClr val="bg1"/>
                </a:solidFill>
                <a:cs typeface="Arial" pitchFamily="34" charset="0"/>
              </a:rPr>
              <a:t>Gonzàlez</a:t>
            </a:r>
            <a:r>
              <a:rPr lang="es-CL" sz="1200" i="1" dirty="0">
                <a:solidFill>
                  <a:schemeClr val="bg1"/>
                </a:solidFill>
                <a:cs typeface="Arial" pitchFamily="34" charset="0"/>
              </a:rPr>
              <a:t> Soto</a:t>
            </a:r>
          </a:p>
          <a:p>
            <a:pPr algn="ctr" defTabSz="914400">
              <a:spcAft>
                <a:spcPts val="1000"/>
              </a:spcAft>
              <a:defRPr/>
            </a:pP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881813" y="5862638"/>
            <a:ext cx="1436687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Dirección de Administración y Finanzas</a:t>
            </a:r>
            <a:endParaRPr lang="es-CL" sz="10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100" i="1" dirty="0">
                <a:solidFill>
                  <a:schemeClr val="bg1"/>
                </a:solidFill>
                <a:cs typeface="Arial" pitchFamily="34" charset="0"/>
              </a:rPr>
              <a:t>Dante Herrera Carrizo</a:t>
            </a:r>
            <a:endParaRPr lang="es-C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466138" y="5862638"/>
            <a:ext cx="1436687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Dirección de Control</a:t>
            </a:r>
          </a:p>
          <a:p>
            <a:pPr algn="ctr" defTabSz="914400">
              <a:spcAft>
                <a:spcPts val="1000"/>
              </a:spcAft>
              <a:defRPr/>
            </a:pPr>
            <a:endParaRPr lang="es-CL" sz="1050" i="1" dirty="0">
              <a:solidFill>
                <a:schemeClr val="bg1"/>
              </a:solidFill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Fernando Araya Cerda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74688" y="7159625"/>
            <a:ext cx="1435100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Departamento de Tránsito y Transporte Público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Pablo Díaz 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Henriquez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                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300288" y="7159625"/>
            <a:ext cx="1436687" cy="863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Dirección Secretaría Comunal de Planificación </a:t>
            </a:r>
            <a:endParaRPr lang="es-CL" sz="1000" i="1" dirty="0">
              <a:solidFill>
                <a:schemeClr val="bg1"/>
              </a:solidFill>
              <a:cs typeface="Arial" pitchFamily="34" charset="0"/>
            </a:endParaRPr>
          </a:p>
          <a:p>
            <a:pPr algn="ctr" defTabSz="914400">
              <a:spcAft>
                <a:spcPts val="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Juan Carlos 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Norambuena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Neira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 Box 7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3857625" y="7159625"/>
            <a:ext cx="1436688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Jefe Departamento Educación (suplente)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Pastor Pablo Pérez Valenzuela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Text Box 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441950" y="7159625"/>
            <a:ext cx="1436688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Jefe Departamento Salud</a:t>
            </a:r>
            <a:endParaRPr lang="es-CL" sz="1100" b="1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Edinson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Rafael Toro Rojas</a:t>
            </a:r>
            <a:endParaRPr lang="es-CL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026275" y="7159625"/>
            <a:ext cx="1436688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Depto. Comunicaciones y RR.PP.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100" i="1" dirty="0">
                <a:solidFill>
                  <a:schemeClr val="bg1"/>
                </a:solidFill>
                <a:cs typeface="Arial" pitchFamily="34" charset="0"/>
              </a:rPr>
              <a:t>Cristian Bozo Garay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8682038" y="7159625"/>
            <a:ext cx="1436687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Unidad de Transparencia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Williams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Calderon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Cornejo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328613" y="5646738"/>
            <a:ext cx="0" cy="129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6305550" y="4279900"/>
            <a:ext cx="0" cy="574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6305550" y="4854575"/>
            <a:ext cx="223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328613" y="5646738"/>
            <a:ext cx="10514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8613" y="6943725"/>
            <a:ext cx="10729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endCxn id="16392" idx="0"/>
          </p:cNvCxnSpPr>
          <p:nvPr/>
        </p:nvCxnSpPr>
        <p:spPr>
          <a:xfrm flipH="1">
            <a:off x="1263650" y="5646738"/>
            <a:ext cx="1588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H="1">
            <a:off x="2921000" y="5646738"/>
            <a:ext cx="15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H="1">
            <a:off x="4433888" y="5646738"/>
            <a:ext cx="1587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flipH="1">
            <a:off x="6018213" y="5646738"/>
            <a:ext cx="1587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H="1">
            <a:off x="7673975" y="5646738"/>
            <a:ext cx="15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H="1">
            <a:off x="9258300" y="5646738"/>
            <a:ext cx="15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H="1">
            <a:off x="1265238" y="6943725"/>
            <a:ext cx="1587" cy="17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H="1">
            <a:off x="2921000" y="6943725"/>
            <a:ext cx="1588" cy="17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 flipH="1">
            <a:off x="4505325" y="6943725"/>
            <a:ext cx="1588" cy="17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H="1">
            <a:off x="6088063" y="6943725"/>
            <a:ext cx="1587" cy="17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flipH="1">
            <a:off x="7602538" y="6943725"/>
            <a:ext cx="1587" cy="17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9329738" y="6959600"/>
            <a:ext cx="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angular"/>
          <p:cNvCxnSpPr>
            <a:stCxn id="9" idx="3"/>
            <a:endCxn id="4" idx="1"/>
          </p:cNvCxnSpPr>
          <p:nvPr/>
        </p:nvCxnSpPr>
        <p:spPr>
          <a:xfrm flipV="1">
            <a:off x="2776538" y="3468858"/>
            <a:ext cx="1841500" cy="6492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5729288" y="4351338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>
            <a:hlinkClick r:id="rId17" action="ppaction://hlinksldjump"/>
          </p:cNvPr>
          <p:cNvSpPr txBox="1"/>
          <p:nvPr/>
        </p:nvSpPr>
        <p:spPr>
          <a:xfrm>
            <a:off x="328613" y="3271838"/>
            <a:ext cx="2447925" cy="16926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121766" tIns="60883" rIns="121766" bIns="60883">
            <a:spAutoFit/>
          </a:bodyPr>
          <a:lstStyle/>
          <a:p>
            <a:pPr algn="ctr" defTabSz="1217665">
              <a:defRPr/>
            </a:pPr>
            <a:r>
              <a:rPr lang="es-CL" sz="1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CONCEJO MUNICIPAL</a:t>
            </a:r>
            <a:endParaRPr 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eaLnBrk="0" hangingPunct="0">
              <a:defRPr/>
            </a:pPr>
            <a:r>
              <a:rPr lang="es-CL" sz="10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CONCEJALES</a:t>
            </a:r>
          </a:p>
          <a:p>
            <a:pPr algn="ctr" defTabSz="1217665" eaLnBrk="0" hangingPunct="0">
              <a:defRPr/>
            </a:pPr>
            <a:endParaRPr 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eaLnBrk="0" hangingPunct="0">
              <a:defRPr/>
            </a:pP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Evelyn Andrea Díaz Uribe</a:t>
            </a:r>
            <a:endParaRPr lang="es-C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eaLnBrk="0" hangingPunct="0">
              <a:defRPr/>
            </a:pP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Mario Enrique Pérez </a:t>
            </a:r>
            <a:r>
              <a:rPr lang="es-CL" sz="1200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Pérez</a:t>
            </a:r>
            <a:endParaRPr lang="es-CL" sz="1200" b="1" i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 defTabSz="1217665" eaLnBrk="0" hangingPunct="0">
              <a:defRPr/>
            </a:pPr>
            <a:r>
              <a:rPr lang="es-CL" sz="1200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Iber</a:t>
            </a: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Antonio Pérez </a:t>
            </a:r>
            <a:r>
              <a:rPr lang="es-CL" sz="1200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Pèrez</a:t>
            </a:r>
            <a:endParaRPr lang="es-C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eaLnBrk="0" hangingPunct="0">
              <a:defRPr/>
            </a:pP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Fernando Zamorano Peralta</a:t>
            </a:r>
          </a:p>
          <a:p>
            <a:pPr algn="ctr" defTabSz="1217665" eaLnBrk="0" hangingPunct="0">
              <a:defRPr/>
            </a:pP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Macarena Fierro Contreras</a:t>
            </a:r>
          </a:p>
          <a:p>
            <a:pPr algn="ctr" defTabSz="1217665" eaLnBrk="0" hangingPunct="0">
              <a:defRPr/>
            </a:pPr>
            <a:r>
              <a:rPr lang="es-CL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Manuel Pérez Riveros</a:t>
            </a:r>
            <a:endParaRPr lang="es-CL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118725" y="5862638"/>
            <a:ext cx="1587500" cy="9366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spcAft>
                <a:spcPts val="1000"/>
              </a:spcAft>
              <a:defRPr/>
            </a:pPr>
            <a:endParaRPr lang="es-CL" sz="1050" i="1" dirty="0">
              <a:solidFill>
                <a:schemeClr val="bg1"/>
              </a:solidFill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endParaRPr lang="es-CL" sz="1050" i="1" dirty="0">
              <a:solidFill>
                <a:schemeClr val="bg1"/>
              </a:solidFill>
              <a:cs typeface="Arial" pitchFamily="34" charset="0"/>
            </a:endParaRP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Doralisa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Perez</a:t>
            </a: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Gonzalez</a:t>
            </a:r>
            <a:endParaRPr lang="es-CL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10842625" y="5646738"/>
            <a:ext cx="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5" name="13 CuadroTexto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10118725" y="5862638"/>
            <a:ext cx="1587500" cy="41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L" sz="1050" b="1" dirty="0">
                <a:solidFill>
                  <a:schemeClr val="bg1"/>
                </a:solidFill>
              </a:rPr>
              <a:t>Departamento de Rentas Municipales</a:t>
            </a:r>
          </a:p>
        </p:txBody>
      </p:sp>
      <p:sp>
        <p:nvSpPr>
          <p:cNvPr id="45" name="Text Box 10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10297389" y="7159625"/>
            <a:ext cx="1436687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>
              <a:spcAft>
                <a:spcPts val="1000"/>
              </a:spcAft>
              <a:defRPr/>
            </a:pPr>
            <a:r>
              <a:rPr lang="es-CL" sz="1100" b="1" dirty="0">
                <a:solidFill>
                  <a:schemeClr val="bg1"/>
                </a:solidFill>
                <a:cs typeface="Arial" pitchFamily="34" charset="0"/>
              </a:rPr>
              <a:t>Unidad de Aseo y Ornato</a:t>
            </a:r>
          </a:p>
          <a:p>
            <a:pPr algn="ctr" defTabSz="914400">
              <a:spcAft>
                <a:spcPts val="1000"/>
              </a:spcAft>
              <a:defRPr/>
            </a:pPr>
            <a:r>
              <a:rPr lang="es-CL" sz="1050" i="1" dirty="0">
                <a:solidFill>
                  <a:schemeClr val="bg1"/>
                </a:solidFill>
                <a:cs typeface="Arial" pitchFamily="34" charset="0"/>
              </a:rPr>
              <a:t>Juan Pablo Pinto </a:t>
            </a:r>
            <a:r>
              <a:rPr lang="es-CL" sz="1050" i="1" dirty="0" err="1">
                <a:solidFill>
                  <a:schemeClr val="bg1"/>
                </a:solidFill>
                <a:cs typeface="Arial" pitchFamily="34" charset="0"/>
              </a:rPr>
              <a:t>Urquieta</a:t>
            </a:r>
            <a:endParaRPr lang="es-C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86 Conector recto"/>
          <p:cNvCxnSpPr/>
          <p:nvPr/>
        </p:nvCxnSpPr>
        <p:spPr>
          <a:xfrm>
            <a:off x="11055351" y="6959600"/>
            <a:ext cx="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35465"/>
              </p:ext>
            </p:extLst>
          </p:nvPr>
        </p:nvGraphicFramePr>
        <p:xfrm>
          <a:off x="5246423" y="8501063"/>
          <a:ext cx="1683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280">
                  <a:extLst>
                    <a:ext uri="{9D8B030D-6E8A-4147-A177-3AD203B41FA5}">
                      <a16:colId xmlns:a16="http://schemas.microsoft.com/office/drawing/2014/main" val="275292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0"/>
                        </a:rPr>
                        <a:t>RETORNAR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832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34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A1671-235E-4ED7-B3BA-926812B10C70}" type="slidenum">
              <a:rPr lang="es-CL"/>
              <a:pPr>
                <a:defRPr/>
              </a:pPr>
              <a:t>10</a:t>
            </a:fld>
            <a:endParaRPr lang="es-CL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0"/>
            <a:ext cx="1217930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La unidad </a:t>
            </a:r>
            <a:r>
              <a:rPr lang="pt-BR" b="1" dirty="0" err="1">
                <a:latin typeface="+mn-lt"/>
                <a:cs typeface="+mn-cs"/>
              </a:rPr>
              <a:t>encargada</a:t>
            </a:r>
            <a:r>
              <a:rPr lang="pt-BR" b="1" dirty="0">
                <a:latin typeface="+mn-lt"/>
                <a:cs typeface="+mn-cs"/>
              </a:rPr>
              <a:t> de Obras </a:t>
            </a:r>
            <a:r>
              <a:rPr lang="pt-BR" b="1" dirty="0" err="1">
                <a:latin typeface="+mn-lt"/>
                <a:cs typeface="+mn-cs"/>
              </a:rPr>
              <a:t>Municipales</a:t>
            </a:r>
            <a:r>
              <a:rPr lang="pt-BR" dirty="0">
                <a:latin typeface="+mn-lt"/>
                <a:cs typeface="+mn-cs"/>
              </a:rPr>
              <a:t>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Artículo 24.- 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 la unidad 				D.F.L 1-19.704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latin typeface="+mn-lt"/>
                <a:cs typeface="+mn-cs"/>
              </a:rPr>
              <a:t>encargada</a:t>
            </a:r>
            <a:r>
              <a:rPr lang="pt-BR" dirty="0">
                <a:latin typeface="+mn-lt"/>
                <a:cs typeface="+mn-cs"/>
              </a:rPr>
              <a:t> de obras </a:t>
            </a:r>
            <a:r>
              <a:rPr lang="pt-BR" dirty="0" err="1">
                <a:latin typeface="+mn-lt"/>
                <a:cs typeface="+mn-cs"/>
              </a:rPr>
              <a:t>municipales</a:t>
            </a:r>
            <a:r>
              <a:rPr lang="pt-BR" dirty="0">
                <a:latin typeface="+mn-lt"/>
                <a:cs typeface="+mn-cs"/>
              </a:rPr>
              <a:t> 		ART. 24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 le corresponderán las siguientes		 D.O. 03.05.2002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funciones: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a) Velar por el cumplimiento de las disposiciones de la Ley General de Urbanismo y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Construcciones, del plan regulador comunal y de las ordenanzas correspondientes, para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cuyo efecto gozará de las siguientes atribuciones específicas: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1) Dar aprobación a las subdivisiones de predios urbanos y urbano-rurales;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2) Dar aprobación a los proyectos de obras de urbanización y de construcción;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3) Otorgar los permisos de edificación de las obras señaladas en el número anterior;</a:t>
            </a:r>
            <a:endParaRPr lang="pt-BR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44902"/>
              </p:ext>
            </p:extLst>
          </p:nvPr>
        </p:nvGraphicFramePr>
        <p:xfrm>
          <a:off x="9762058" y="7635876"/>
          <a:ext cx="15394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487">
                  <a:extLst>
                    <a:ext uri="{9D8B030D-6E8A-4147-A177-3AD203B41FA5}">
                      <a16:colId xmlns:a16="http://schemas.microsoft.com/office/drawing/2014/main" val="1163379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hlinkClick r:id="rId3" action="ppaction://hlinksldjump"/>
                        </a:rPr>
                        <a:t>SIGUIENTE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8761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2A015-E00B-4A22-B2B6-13E215718F83}" type="slidenum">
              <a:rPr lang="es-CL"/>
              <a:pPr>
                <a:defRPr/>
              </a:pPr>
              <a:t>11</a:t>
            </a:fld>
            <a:endParaRPr lang="es-CL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0" y="0"/>
            <a:ext cx="12179300" cy="1006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4) Fiscalizar la ejecución de dichas obras hasta el momento de su recepción, y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5) Recibirse de las obras ya citadas y autorizar su uso.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Fiscalizar las obras en uso, a fin de verificar el cumplimiento de las disposiciones legales y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técnicas que las rijan;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 c) Aplicar normas ambientales relacionadas con obras de construcción y urbanización;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d) Confeccionar y mantener actualizado el catastro de las obras de urbanización y edificación realizadas en la comuna;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e) Ejecutar medidas relacionadas con la vialidad urbana y rural;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f) Dirigir las construcciones que sean de responsabilidad municipal, sean ejecutadas </a:t>
            </a:r>
            <a:r>
              <a:rPr lang="pt-BR" dirty="0" err="1">
                <a:latin typeface="+mn-lt"/>
                <a:cs typeface="+mn-cs"/>
              </a:rPr>
              <a:t>directamente</a:t>
            </a:r>
            <a:r>
              <a:rPr lang="pt-BR" dirty="0">
                <a:latin typeface="+mn-lt"/>
                <a:cs typeface="+mn-cs"/>
              </a:rPr>
              <a:t> o a través de </a:t>
            </a:r>
            <a:r>
              <a:rPr lang="es-CL" dirty="0">
                <a:latin typeface="+mn-lt"/>
                <a:cs typeface="+mn-cs"/>
              </a:rPr>
              <a:t>terceros, y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g) En general, aplicar las normas legales sobre construcción y urbanización en la comuna.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Quien ejerza la jefatura de esta unidad deberá poseer indistintamente el título de arquitecto, de ingeniero civil, de constructor civil o de ingeniero constructor civil.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89612"/>
              </p:ext>
            </p:extLst>
          </p:nvPr>
        </p:nvGraphicFramePr>
        <p:xfrm>
          <a:off x="10318245" y="8008938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1969802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9961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8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D1DFF-8CB7-4607-B4B8-419CF7426E62}" type="slidenum">
              <a:rPr lang="es-CL"/>
              <a:pPr>
                <a:defRPr/>
              </a:pPr>
              <a:t>12</a:t>
            </a:fld>
            <a:endParaRPr lang="es-CL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0" y="0"/>
            <a:ext cx="1217930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La unidad encargada de la función de Tránsito y Transporte Públicos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Artículo 26.-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 A la unidad 				D.F.L 1-19.704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encargada de la función de			 ART. 26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tránsito y transporte públicos 		D.O. 03.05.2002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corresponderá: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CL" dirty="0">
                <a:latin typeface="+mn-lt"/>
                <a:cs typeface="+mn-cs"/>
              </a:rPr>
              <a:t>Otorgar y renovar licencias para conducir vehículos;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Determinar el sentido de circulación de vehículos, en coordinación con los organismos de la Administración del Estado competentes;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c) Señalizar adecuadamente las vías públicas, y</a:t>
            </a: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351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d) En general, aplicar las normas generales sobre tránsito y transporte públicos en la comuna.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56338"/>
              </p:ext>
            </p:extLst>
          </p:nvPr>
        </p:nvGraphicFramePr>
        <p:xfrm>
          <a:off x="10153557" y="7303541"/>
          <a:ext cx="13234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63">
                  <a:extLst>
                    <a:ext uri="{9D8B030D-6E8A-4147-A177-3AD203B41FA5}">
                      <a16:colId xmlns:a16="http://schemas.microsoft.com/office/drawing/2014/main" val="403437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9689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89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76E50-0380-48A9-9296-F0BC9C2A4653}" type="slidenum">
              <a:rPr lang="es-CL"/>
              <a:pPr>
                <a:defRPr/>
              </a:pPr>
              <a:t>13</a:t>
            </a:fld>
            <a:endParaRPr lang="es-CL"/>
          </a:p>
        </p:txBody>
      </p:sp>
      <p:sp>
        <p:nvSpPr>
          <p:cNvPr id="25603" name="10 Rectángul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2179300" cy="128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1400" b="1"/>
              <a:t>    </a:t>
            </a:r>
          </a:p>
          <a:p>
            <a:endParaRPr lang="es-CL" sz="1400" b="1"/>
          </a:p>
          <a:p>
            <a:endParaRPr lang="es-CL" sz="1400" b="1"/>
          </a:p>
          <a:p>
            <a:pPr algn="ctr"/>
            <a:r>
              <a:rPr lang="es-CL" b="1" i="1">
                <a:solidFill>
                  <a:srgbClr val="000000"/>
                </a:solidFill>
                <a:latin typeface="Arial" charset="0"/>
              </a:rPr>
              <a:t>Del Alcalde</a:t>
            </a:r>
          </a:p>
          <a:p>
            <a:pPr algn="ctr"/>
            <a:endParaRPr lang="es-CL" b="1" i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s-CL" b="1" i="1">
                <a:solidFill>
                  <a:srgbClr val="000000"/>
                </a:solidFill>
                <a:latin typeface="Arial" charset="0"/>
              </a:rPr>
              <a:t>(De sus Facultades, Funciones y Atribuciones)</a:t>
            </a:r>
            <a:endParaRPr lang="pt-BR" b="1" i="1">
              <a:solidFill>
                <a:srgbClr val="000000"/>
              </a:solidFill>
              <a:latin typeface="Arial" charset="0"/>
            </a:endParaRPr>
          </a:p>
          <a:p>
            <a:pPr algn="just"/>
            <a:endParaRPr lang="pt-BR" sz="20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>
                <a:solidFill>
                  <a:srgbClr val="000000"/>
                </a:solidFill>
                <a:latin typeface="Arial" charset="0"/>
              </a:rPr>
              <a:t>En especial, la aplicación de los Artículos 56,63, 64, 65 y 67 de la Ley Orgánica Constitucional de Municipalidades</a:t>
            </a:r>
          </a:p>
          <a:p>
            <a:pPr algn="ctr"/>
            <a:endParaRPr lang="pt-BR" sz="20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 i="1">
                <a:solidFill>
                  <a:srgbClr val="000000"/>
                </a:solidFill>
                <a:latin typeface="Arial" charset="0"/>
              </a:rPr>
              <a:t>Enlace al texto íntegro de la norma:</a:t>
            </a:r>
          </a:p>
          <a:p>
            <a:pPr algn="ctr"/>
            <a:endParaRPr lang="pt-BR" sz="20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2000" b="1">
                <a:latin typeface="Arial" charset="0"/>
                <a:hlinkClick r:id="rId4"/>
              </a:rPr>
              <a:t>http://bcn.cl/1lzeb</a:t>
            </a:r>
            <a:endParaRPr lang="pt-BR" sz="2000" b="1">
              <a:latin typeface="Arial" charset="0"/>
            </a:endParaRPr>
          </a:p>
          <a:p>
            <a:pPr algn="ctr"/>
            <a:endParaRPr lang="pt-BR" sz="2000" i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>
                <a:solidFill>
                  <a:srgbClr val="000000"/>
                </a:solidFill>
                <a:latin typeface="Arial" charset="0"/>
              </a:rPr>
              <a:t>Y demás Leyes que atribuyen competencia, como por ejemplo, las funciones que le encomienda la Ley General de Urbanismo y Construcciones.</a:t>
            </a:r>
          </a:p>
          <a:p>
            <a:pPr algn="ctr"/>
            <a:endParaRPr lang="pt-BR" sz="20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 i="1">
                <a:solidFill>
                  <a:srgbClr val="000000"/>
                </a:solidFill>
                <a:latin typeface="Arial" charset="0"/>
              </a:rPr>
              <a:t>Enlace al texto íntegro de la norma: </a:t>
            </a:r>
            <a:endParaRPr lang="pt-BR" sz="1800" b="1" i="1">
              <a:solidFill>
                <a:srgbClr val="000000"/>
              </a:solidFill>
              <a:latin typeface="Arial" charset="0"/>
              <a:hlinkClick r:id="rId5"/>
            </a:endParaRPr>
          </a:p>
          <a:p>
            <a:pPr algn="ctr"/>
            <a:endParaRPr lang="pt-BR" sz="2000">
              <a:solidFill>
                <a:srgbClr val="000000"/>
              </a:solidFill>
              <a:latin typeface="Arial" charset="0"/>
              <a:hlinkClick r:id="rId5"/>
            </a:endParaRPr>
          </a:p>
          <a:p>
            <a:pPr algn="ctr"/>
            <a:r>
              <a:rPr lang="pt-BR" sz="1800" b="1">
                <a:solidFill>
                  <a:srgbClr val="000000"/>
                </a:solidFill>
                <a:latin typeface="Arial" charset="0"/>
                <a:hlinkClick r:id="rId6"/>
              </a:rPr>
              <a:t>http://bcn.cl/1lz2d</a:t>
            </a:r>
            <a:endParaRPr lang="pt-BR" sz="1800" b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>
                <a:solidFill>
                  <a:srgbClr val="000000"/>
                </a:solidFill>
                <a:latin typeface="Arial" charset="0"/>
              </a:rPr>
              <a:t>También, le atribuye Competencia, la LeyN°20.742, que Perfecciona el Rol Fiscalizador del Concejo, entre otros aspesctos.</a:t>
            </a: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 i="1">
                <a:solidFill>
                  <a:srgbClr val="000000"/>
                </a:solidFill>
                <a:latin typeface="Arial" charset="0"/>
              </a:rPr>
              <a:t>Enlace a la Norma:</a:t>
            </a: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2000" i="1">
              <a:solidFill>
                <a:srgbClr val="000000"/>
              </a:solidFill>
              <a:latin typeface="Arial" charset="0"/>
            </a:endParaRPr>
          </a:p>
          <a:p>
            <a:pPr algn="just"/>
            <a:endParaRPr lang="pt-BR" sz="2000" i="1">
              <a:solidFill>
                <a:srgbClr val="000000"/>
              </a:solidFill>
              <a:latin typeface="Arial" charset="0"/>
            </a:endParaRPr>
          </a:p>
          <a:p>
            <a:pPr algn="just"/>
            <a:endParaRPr lang="es-CL" sz="2000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s-CL" sz="2000" b="1" i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s-CL" sz="1800"/>
          </a:p>
        </p:txBody>
      </p:sp>
      <p:sp>
        <p:nvSpPr>
          <p:cNvPr id="25604" name="5 Rectángulo"/>
          <p:cNvSpPr>
            <a:spLocks noChangeArrowheads="1"/>
          </p:cNvSpPr>
          <p:nvPr/>
        </p:nvSpPr>
        <p:spPr bwMode="auto">
          <a:xfrm>
            <a:off x="5051425" y="8023225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Arial" charset="0"/>
                <a:hlinkClick r:id="rId7"/>
              </a:rPr>
              <a:t>http://bcn.cl/1jw9j</a:t>
            </a:r>
            <a:r>
              <a:rPr lang="pt-BR" sz="2000" b="1">
                <a:solidFill>
                  <a:srgbClr val="000000"/>
                </a:solidFill>
                <a:latin typeface="Arial" charset="0"/>
              </a:rPr>
              <a:t> </a:t>
            </a:r>
            <a:endParaRPr lang="es-CL" sz="2000" b="1"/>
          </a:p>
        </p:txBody>
      </p:sp>
    </p:spTree>
  </p:cSld>
  <p:clrMapOvr>
    <a:masterClrMapping/>
  </p:clrMapOvr>
  <p:transition advTm="291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84A74-C82D-4A0B-A298-5E575DBF948B}" type="slidenum">
              <a:rPr lang="es-CL"/>
              <a:pPr>
                <a:defRPr/>
              </a:pPr>
              <a:t>14</a:t>
            </a:fld>
            <a:endParaRPr lang="es-CL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0" y="0"/>
            <a:ext cx="12179300" cy="969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La unidad encargada de Administración y Finanzas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Artículo 27.- 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 unidad					 D.F.L 1-19.704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encargada de administración y 		ART. 27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finanzas tendrá las siguientes 		D.O. 03.05.2002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funciones: 				LEY Nº 20.033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				ART. 5º Nº 3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				D.O. 01.07.2005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a) Asesorar al alcalde en la administración del personal de la municipalidad.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Asesorar al alcalde en la administración financiera de los bienes municipales,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para lo cual le corresponderá específicamente: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1.- Estudiar, calcular, proponer y regular la percepción de cualquier tipo de ingresos municipales;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2.- Colaborar con la Secretaría Comunal de Planificación en la elaboración del presupuesto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municipal; 3.- Visar los decretos de pago;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4.- Llevar la contabilidad municipal en conformidad con las normas de la contabilidad nacional y con las instrucciones que la Contraloría General de la República imparta al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Respecto; 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48574"/>
              </p:ext>
            </p:extLst>
          </p:nvPr>
        </p:nvGraphicFramePr>
        <p:xfrm>
          <a:off x="10068891" y="8008938"/>
          <a:ext cx="161149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495">
                  <a:extLst>
                    <a:ext uri="{9D8B030D-6E8A-4147-A177-3AD203B41FA5}">
                      <a16:colId xmlns:a16="http://schemas.microsoft.com/office/drawing/2014/main" val="1672038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SIGUIENTE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190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18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97C92-815C-4678-B8EF-0051FEA4813C}" type="slidenum">
              <a:rPr lang="es-CL"/>
              <a:pPr>
                <a:defRPr/>
              </a:pPr>
              <a:t>15</a:t>
            </a:fld>
            <a:endParaRPr lang="es-CL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0" y="0"/>
            <a:ext cx="12179300" cy="969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5.- Controlar la gestión financiera de las empresas municipales;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6.- Efectuar los pagos municipales, manejar la cuenta bancaria respectiva y rendir cuentas a la Contraloría General de la República, y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7.- Recaudar y percibir los ingresos municipales y fiscales que correspondan.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c) Informar trimestralmente al 			LEY Nº 20.033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concejo sobre el detalle 			ART. 5º Nº 3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mensual de los pasivos 				D.O. 01.07.2005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acumulados desglosando las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cuentas por pagar por el municipio y las corporaciones municipales. Al efecto, dichas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corporaciones deberán informar a esta unidad acerca de su situación financiera,</a:t>
            </a:r>
          </a:p>
          <a:p>
            <a:pPr marL="72548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desglosando las cuentas por pagar.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d) Mantener un registro mensual,			 LEY Nº 20.033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el que estará disponible para 			ART. 5º Nº 3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conocimiento público, sobre			 D.O. 01.07.2005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el desglose de los gastos del</a:t>
            </a:r>
          </a:p>
          <a:p>
            <a:pPr marL="630238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municipio. En todo caso, cada concejal tendrá acceso permanente a todos los gastos efectuados por la municipalidad.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44350"/>
              </p:ext>
            </p:extLst>
          </p:nvPr>
        </p:nvGraphicFramePr>
        <p:xfrm>
          <a:off x="9690050" y="7723188"/>
          <a:ext cx="168350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03">
                  <a:extLst>
                    <a:ext uri="{9D8B030D-6E8A-4147-A177-3AD203B41FA5}">
                      <a16:colId xmlns:a16="http://schemas.microsoft.com/office/drawing/2014/main" val="1482025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SIGUIENTE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25869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72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708A3-B5DB-46A1-A85C-B73521C0ACF9}" type="slidenum">
              <a:rPr lang="es-CL"/>
              <a:pPr>
                <a:defRPr/>
              </a:pPr>
              <a:t>16</a:t>
            </a:fld>
            <a:endParaRPr lang="es-CL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0" y="0"/>
            <a:ext cx="1217930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e) Remitir a la Subsecretaría de			 LEY 20237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Desarrollo Regional y 			Art. 2º Nº 2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Administrativo del Ministerio			 D.O. 24.12.2007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del Interior, en el formato 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y por los medios que ésta determine y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proporcione, los antecedentes a que se refieren las letras c) y d) precedentes. Dicha Subsecretaría deberá informar a la Contraloría General de la República, a lo menos semestralmente, los antecedentes señalados en la letra c) antes Referida. 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f) El informe trimestral y el 			LEY Nº 20.033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registro </a:t>
            </a:r>
            <a:r>
              <a:rPr lang="pt-BR" dirty="0" err="1">
                <a:latin typeface="+mn-lt"/>
                <a:cs typeface="+mn-cs"/>
              </a:rPr>
              <a:t>mensual</a:t>
            </a:r>
            <a:r>
              <a:rPr lang="pt-BR" dirty="0">
                <a:latin typeface="+mn-lt"/>
                <a:cs typeface="+mn-cs"/>
              </a:rPr>
              <a:t> a que se 			ART. 5º Nº 3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refieren las letras c) y d)			 D.O. 01.07.2005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deberán estar disponibles en</a:t>
            </a:r>
          </a:p>
          <a:p>
            <a:pPr marL="993775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 página web de los municipios y, en caso de no contar con ella, en el portal de la Subsecretaría de Desarrollo Regional y Administrativo en un sitio especialmente habilitado para ello.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83761"/>
              </p:ext>
            </p:extLst>
          </p:nvPr>
        </p:nvGraphicFramePr>
        <p:xfrm>
          <a:off x="10121509" y="7375549"/>
          <a:ext cx="13234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63">
                  <a:extLst>
                    <a:ext uri="{9D8B030D-6E8A-4147-A177-3AD203B41FA5}">
                      <a16:colId xmlns:a16="http://schemas.microsoft.com/office/drawing/2014/main" val="1249202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8851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51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EBDB5-B10A-47E1-83E0-CB5B0C867537}" type="slidenum">
              <a:rPr lang="es-CL"/>
              <a:pPr>
                <a:defRPr/>
              </a:pPr>
              <a:t>17</a:t>
            </a:fld>
            <a:endParaRPr lang="es-CL"/>
          </a:p>
        </p:txBody>
      </p:sp>
      <p:sp>
        <p:nvSpPr>
          <p:cNvPr id="29699" name="6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L" b="1"/>
              <a:t>La unidad encargada del Control </a:t>
            </a:r>
          </a:p>
          <a:p>
            <a:endParaRPr lang="es-CL"/>
          </a:p>
          <a:p>
            <a:r>
              <a:rPr lang="es-CL" b="1"/>
              <a:t>Artículo 29.- </a:t>
            </a:r>
          </a:p>
          <a:p>
            <a:endParaRPr lang="es-CL"/>
          </a:p>
          <a:p>
            <a:r>
              <a:rPr lang="es-CL"/>
              <a:t>A la unidad 				D.F.L 1-19.704</a:t>
            </a:r>
          </a:p>
          <a:p>
            <a:r>
              <a:rPr lang="es-CL"/>
              <a:t>encargada del control le 			ART. 29</a:t>
            </a:r>
          </a:p>
          <a:p>
            <a:r>
              <a:rPr lang="es-CL"/>
              <a:t>corresponderán las siguientes		 D.O. 03.05.2002</a:t>
            </a:r>
          </a:p>
          <a:p>
            <a:r>
              <a:rPr lang="es-CL"/>
              <a:t>funciones:</a:t>
            </a:r>
          </a:p>
          <a:p>
            <a:endParaRPr lang="es-CL"/>
          </a:p>
          <a:p>
            <a:r>
              <a:rPr lang="es-CL"/>
              <a:t>a) Realizar la auditoría operativa interna de la municipalidad, con el objeto de fiscalizar la</a:t>
            </a:r>
          </a:p>
          <a:p>
            <a:r>
              <a:rPr lang="es-CL"/>
              <a:t>legalidad de su actuación;</a:t>
            </a:r>
          </a:p>
          <a:p>
            <a:endParaRPr lang="es-CL"/>
          </a:p>
          <a:p>
            <a:r>
              <a:rPr lang="es-CL"/>
              <a:t>b) Controlar la ejecución financiera y presupuestaria municipal;</a:t>
            </a:r>
          </a:p>
          <a:p>
            <a:endParaRPr lang="es-CL"/>
          </a:p>
          <a:p>
            <a:r>
              <a:rPr lang="es-CL"/>
              <a:t>c) Representar al alcalde los actos municipales que estime ilegales, informando de ello al concejo, para cuyo objeto tendrá acceso a toda la información disponible; </a:t>
            </a:r>
          </a:p>
          <a:p>
            <a:endParaRPr lang="es-CL"/>
          </a:p>
          <a:p>
            <a:r>
              <a:rPr lang="es-CL"/>
              <a:t>d) Colaborar directamente con el concejo para el ejercicio de sus funciones fiscalizadoras. Para estos efectos, emitirá un informe trimestral acerca del estado de avance del ejercicio programático presupuestario; asimismo, deberá informar, también trimestralmente, sobre el estado de cumplimiento de los pagos por concepto de cotizaciones previsionales de los funcionarios municipales y de los trabajadores que se desempeñan en servicios incorporados a la gestión municipal, administrados directamente por la municipalidad o a través de corporaciones municipales,</a:t>
            </a:r>
          </a:p>
          <a:p>
            <a:pPr algn="ctr"/>
            <a:r>
              <a:rPr lang="es-CL"/>
              <a:t>Fuente: Ley N°18.695, Orgánica Constitucional de Municipalidades</a:t>
            </a:r>
          </a:p>
          <a:p>
            <a:pPr algn="ctr"/>
            <a:endParaRPr lang="es-CL"/>
          </a:p>
          <a:p>
            <a:pPr algn="ctr"/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1672"/>
              </p:ext>
            </p:extLst>
          </p:nvPr>
        </p:nvGraphicFramePr>
        <p:xfrm>
          <a:off x="9271131" y="8466138"/>
          <a:ext cx="17555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511">
                  <a:extLst>
                    <a:ext uri="{9D8B030D-6E8A-4147-A177-3AD203B41FA5}">
                      <a16:colId xmlns:a16="http://schemas.microsoft.com/office/drawing/2014/main" val="24267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SIGUIENTE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7436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87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04BDA-79DC-4967-9690-3D491D12A286}" type="slidenum">
              <a:rPr lang="es-CL"/>
              <a:pPr>
                <a:defRPr/>
              </a:pPr>
              <a:t>18</a:t>
            </a:fld>
            <a:endParaRPr lang="es-CL"/>
          </a:p>
        </p:txBody>
      </p:sp>
      <p:sp>
        <p:nvSpPr>
          <p:cNvPr id="30723" name="6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/>
              <a:t>de los aportes que la municipalidad debe efectuar al Fondo Común Municipal, y del estado de cumplimiento de los pagos por concepto de LEY Nº 19.926 asignaciones de 	ART. 5º</a:t>
            </a:r>
          </a:p>
          <a:p>
            <a:r>
              <a:rPr lang="es-CL"/>
              <a:t>perfeccionamiento docente. En					 D.O. 31.12.2003</a:t>
            </a:r>
          </a:p>
          <a:p>
            <a:r>
              <a:rPr lang="es-CL"/>
              <a:t>todo caso, deberá dar respuesta</a:t>
            </a:r>
          </a:p>
          <a:p>
            <a:r>
              <a:rPr lang="es-CL"/>
              <a:t>por escrito a las consultas o peticiones de informes que le formule un concejal, y</a:t>
            </a:r>
          </a:p>
          <a:p>
            <a:endParaRPr lang="es-CL"/>
          </a:p>
          <a:p>
            <a:r>
              <a:rPr lang="es-CL"/>
              <a:t>e) Asesorar al concejo en la definición y evaluación de la auditoría externa que aquél puede requerir en virtud de esta ley. </a:t>
            </a:r>
          </a:p>
          <a:p>
            <a:endParaRPr lang="es-CL"/>
          </a:p>
          <a:p>
            <a:r>
              <a:rPr lang="es-CL"/>
              <a:t>La jefatura de esta unidad se proveerá mediante concurso de oposición y antecedentes y no</a:t>
            </a:r>
          </a:p>
          <a:p>
            <a:r>
              <a:rPr lang="es-CL"/>
              <a:t>podrá estar vacante por más de 		LEY 20.033</a:t>
            </a:r>
          </a:p>
          <a:p>
            <a:r>
              <a:rPr lang="es-CL"/>
              <a:t>seis meses consecutivos. Las bases 		ART. 5º Nº 4</a:t>
            </a:r>
          </a:p>
          <a:p>
            <a:r>
              <a:rPr lang="es-CL"/>
              <a:t>del concurso y el nombramiento del</a:t>
            </a:r>
          </a:p>
          <a:p>
            <a:r>
              <a:rPr lang="es-CL"/>
              <a:t>funcionario que desempeñe esta 		D.O. 01.07.2005</a:t>
            </a:r>
          </a:p>
          <a:p>
            <a:r>
              <a:rPr lang="es-CL"/>
              <a:t>jefatura requerirán de la aprobación</a:t>
            </a:r>
          </a:p>
          <a:p>
            <a:r>
              <a:rPr lang="es-CL"/>
              <a:t> del concejo. A dicho cargo podrán postular personas que estén en posesión de un título</a:t>
            </a:r>
          </a:p>
          <a:p>
            <a:r>
              <a:rPr lang="es-CL"/>
              <a:t>profesional o técnico acorde con la función. El jefe de esta unidad sólo podrá ser removido en virtud de las causales de cese de funciones aplicables a los funcionarios municipales, previa instrucción del respectivo sumario. </a:t>
            </a:r>
          </a:p>
          <a:p>
            <a:r>
              <a:rPr lang="es-CL"/>
              <a:t>En el caso 				LEY 20237</a:t>
            </a:r>
          </a:p>
          <a:p>
            <a:r>
              <a:rPr lang="es-CL"/>
              <a:t>de incumplimiento de sus funciones,		 Art. 2º Nº 3</a:t>
            </a:r>
          </a:p>
          <a:p>
            <a:r>
              <a:rPr lang="es-CL"/>
              <a:t>y especialmente la obligación 		D.O. 24.12.2007</a:t>
            </a:r>
          </a:p>
          <a:p>
            <a:r>
              <a:rPr lang="es-CL"/>
              <a:t>señalada en el inciso primero del artículo 81, el sumario será instruido por la Contraloría</a:t>
            </a:r>
          </a:p>
          <a:p>
            <a:r>
              <a:rPr lang="es-CL"/>
              <a:t>General de la República, a solicitud del concejo</a:t>
            </a:r>
          </a:p>
          <a:p>
            <a:pPr algn="ctr"/>
            <a:r>
              <a:rPr lang="es-CL"/>
              <a:t>Fuente: Ley N°18.695, Orgánica Constitucional de Municipalidades</a:t>
            </a:r>
          </a:p>
          <a:p>
            <a:pPr algn="ctr"/>
            <a:endParaRPr lang="es-CL"/>
          </a:p>
          <a:p>
            <a:pPr algn="ctr"/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57442"/>
              </p:ext>
            </p:extLst>
          </p:nvPr>
        </p:nvGraphicFramePr>
        <p:xfrm>
          <a:off x="10246237" y="7375549"/>
          <a:ext cx="13234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63">
                  <a:extLst>
                    <a:ext uri="{9D8B030D-6E8A-4147-A177-3AD203B41FA5}">
                      <a16:colId xmlns:a16="http://schemas.microsoft.com/office/drawing/2014/main" val="49861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5851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92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4A60-72E9-4127-B52C-0D2C9462D63E}" type="slidenum">
              <a:rPr lang="es-CL"/>
              <a:pPr>
                <a:defRPr/>
              </a:pPr>
              <a:t>19</a:t>
            </a:fld>
            <a:endParaRPr lang="es-CL"/>
          </a:p>
        </p:txBody>
      </p:sp>
      <p:sp>
        <p:nvSpPr>
          <p:cNvPr id="31747" name="7 Rectángul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21793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60475" indent="-1260475" algn="just">
              <a:tabLst>
                <a:tab pos="11304588" algn="l"/>
              </a:tabLst>
            </a:pPr>
            <a:endParaRPr lang="es-CL" b="1" i="1"/>
          </a:p>
          <a:p>
            <a:pPr marL="1260475" indent="-1260475" algn="just">
              <a:tabLst>
                <a:tab pos="11304588" algn="l"/>
              </a:tabLst>
            </a:pPr>
            <a:r>
              <a:rPr lang="es-CL" b="1" i="1"/>
              <a:t>El concejo es un órgano normativo, resolutivo y fiscalizador, encargado de hacer efectiva la participación de la comunidad local, mediante el ejercicio de las atribuciones que señala la ley.</a:t>
            </a:r>
          </a:p>
          <a:p>
            <a:pPr marL="1260475" indent="-1260475" algn="just">
              <a:tabLst>
                <a:tab pos="11304588" algn="l"/>
              </a:tabLst>
            </a:pPr>
            <a:endParaRPr lang="es-CL"/>
          </a:p>
          <a:p>
            <a:pPr marL="1260475" indent="-1260475" algn="just">
              <a:tabLst>
                <a:tab pos="11304588" algn="l"/>
              </a:tabLst>
            </a:pPr>
            <a:endParaRPr lang="es-CL"/>
          </a:p>
          <a:p>
            <a:pPr marL="1260475" indent="-1260475" algn="just">
              <a:tabLst>
                <a:tab pos="11304588" algn="l"/>
              </a:tabLst>
            </a:pPr>
            <a:r>
              <a:rPr lang="es-CL"/>
              <a:t>Posee como características la de ser un órgano integrante de la municipalidad cuya composición es pluripersonal (varios concejales) y sus actuaciones se concretan mediante acuerdos; son de generación popular, ya que sus miembros son elegidos por sufragio universal.</a:t>
            </a:r>
          </a:p>
          <a:p>
            <a:pPr marL="1260475" indent="-1260475" algn="just">
              <a:tabLst>
                <a:tab pos="11304588" algn="l"/>
              </a:tabLst>
            </a:pPr>
            <a:endParaRPr lang="es-CL"/>
          </a:p>
          <a:p>
            <a:pPr marL="1260475" indent="-1260475" algn="just">
              <a:tabLst>
                <a:tab pos="11304588" algn="l"/>
              </a:tabLst>
            </a:pPr>
            <a:r>
              <a:rPr lang="es-CL"/>
              <a:t>• Es un órgano normativo, ya que tiene como función, entre otras, la aprobación de determinadas resoluciones municipales, por ejemplo lo que sucede respecto de las ordenanzas municipales, o la dictación de su propio reglamento interno de funcionamiento del concejo.</a:t>
            </a:r>
          </a:p>
          <a:p>
            <a:pPr marL="1260475" indent="-1260475" algn="just">
              <a:tabLst>
                <a:tab pos="11304588" algn="l"/>
              </a:tabLst>
            </a:pPr>
            <a:endParaRPr lang="es-CL"/>
          </a:p>
          <a:p>
            <a:pPr marL="1260475" indent="-1260475" algn="just">
              <a:tabLst>
                <a:tab pos="11304588" algn="l"/>
              </a:tabLst>
            </a:pPr>
            <a:r>
              <a:rPr lang="es-CL"/>
              <a:t>• Es un órgano resolutivo, pues con su decisión resuelve materias que la ley señala, como sucede con aquellas en que debe prestar su acuerdo, por ejemplo renovar una patente de alcohol, o permitir que el municipio celebre convenios o contratos superiores a 500 UTM ($18.826.000.- aprox.).</a:t>
            </a:r>
          </a:p>
          <a:p>
            <a:pPr marL="1260475" indent="-1260475" algn="just">
              <a:tabLst>
                <a:tab pos="11304588" algn="l"/>
              </a:tabLst>
            </a:pPr>
            <a:endParaRPr lang="es-CL"/>
          </a:p>
          <a:p>
            <a:pPr marL="1260475" indent="-1260475" algn="just">
              <a:tabLst>
                <a:tab pos="11304588" algn="l"/>
              </a:tabLst>
            </a:pPr>
            <a:r>
              <a:rPr lang="es-CL"/>
              <a:t>• Es un órgano fiscalizador, tanto del alcalde, como de las distintas unidades y servicios municipales, en la forma y en los casos que establece la ley, por ejemplo, respecto de la evaluación de la gestión del alcalde, en cuanto analizar que los actos municipales se hayan ajustado a las políticas, normas y acuerdos adoptados por el concejo, etc.</a:t>
            </a:r>
          </a:p>
        </p:txBody>
      </p:sp>
    </p:spTree>
  </p:cSld>
  <p:clrMapOvr>
    <a:masterClrMapping/>
  </p:clrMapOvr>
  <p:transition advTm="85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0DCC-517C-45FE-A0F2-5AB986BB9A3B}" type="slidenum">
              <a:rPr lang="es-CL"/>
              <a:pPr>
                <a:defRPr/>
              </a:pPr>
              <a:t>2</a:t>
            </a:fld>
            <a:endParaRPr lang="es-CL"/>
          </a:p>
        </p:txBody>
      </p:sp>
      <p:sp>
        <p:nvSpPr>
          <p:cNvPr id="2" name="1 Rectángulo">
            <a:hlinkClick r:id="rId3" action="ppaction://hlinksldjump"/>
          </p:cNvPr>
          <p:cNvSpPr/>
          <p:nvPr/>
        </p:nvSpPr>
        <p:spPr>
          <a:xfrm>
            <a:off x="10518775" y="8096250"/>
            <a:ext cx="12239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Volver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162" y="174749"/>
            <a:ext cx="8424936" cy="8777163"/>
          </a:xfrm>
          <a:prstGeom prst="rect">
            <a:avLst/>
          </a:prstGeom>
        </p:spPr>
      </p:pic>
    </p:spTree>
  </p:cSld>
  <p:clrMapOvr>
    <a:masterClrMapping/>
  </p:clrMapOvr>
  <p:transition advTm="291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FDB5-2279-4A8F-84F6-1A6545838F6D}" type="slidenum">
              <a:rPr lang="es-CL"/>
              <a:pPr>
                <a:defRPr/>
              </a:pPr>
              <a:t>20</a:t>
            </a:fld>
            <a:endParaRPr lang="es-CL"/>
          </a:p>
        </p:txBody>
      </p:sp>
      <p:sp>
        <p:nvSpPr>
          <p:cNvPr id="5" name="4 Rectángulo">
            <a:hlinkClick r:id="rId2" action="ppaction://hlinksldjump"/>
          </p:cNvPr>
          <p:cNvSpPr/>
          <p:nvPr/>
        </p:nvSpPr>
        <p:spPr>
          <a:xfrm>
            <a:off x="0" y="0"/>
            <a:ext cx="12179300" cy="1560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Esta unidad Municipal tiene por objeto prestar orientación social y apoyo material ante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situaciones críticas que afectan a los vecinos, especialmente a aquellos de mayor 	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vulnerabilidad social de la Comuna, administra los subsidios monetarios y Programa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Ficha de Protección Social.</a:t>
            </a:r>
            <a:r>
              <a:rPr lang="es-CL" b="1" dirty="0">
                <a:latin typeface="+mn-lt"/>
                <a:cs typeface="+mn-cs"/>
              </a:rPr>
              <a:t>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	HORARIO DE ATENCIÓN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Lunes a viernes de 08:00 AM a 14:00 PM. Oficina N°7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Tramites y postulación a beneficios se realizaran en forma presencial.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Dirección: Av. Estación 344 – Doñihue – Municipalidad de </a:t>
            </a:r>
            <a:r>
              <a:rPr lang="es-CL" dirty="0" err="1">
                <a:latin typeface="+mn-lt"/>
                <a:cs typeface="+mn-cs"/>
              </a:rPr>
              <a:t>Doñihue</a:t>
            </a:r>
            <a:endParaRPr lang="es-CL" dirty="0">
              <a:latin typeface="+mn-lt"/>
              <a:cs typeface="+mn-cs"/>
            </a:endParaRPr>
          </a:p>
          <a:p>
            <a:pPr marL="1435100" algn="r" defTabSz="12176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11036300" algn="l"/>
              </a:tabLst>
              <a:defRPr/>
            </a:pPr>
            <a:r>
              <a:rPr lang="es-CL" sz="2000" b="1" dirty="0">
                <a:solidFill>
                  <a:srgbClr val="FF0000"/>
                </a:solidFill>
                <a:latin typeface="+mn-lt"/>
                <a:cs typeface="+mn-cs"/>
              </a:rPr>
              <a:t>Volver</a:t>
            </a:r>
          </a:p>
          <a:p>
            <a:pPr marL="1435100" algn="just" defTabSz="12176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11036300" algn="l"/>
              </a:tabLs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1317288" y="7231063"/>
            <a:ext cx="865187" cy="3603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ransition advTm="248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34179-4EA4-4A78-AFAE-10488C603516}" type="slidenum">
              <a:rPr lang="es-CL"/>
              <a:pPr>
                <a:defRPr/>
              </a:pPr>
              <a:t>21</a:t>
            </a:fld>
            <a:endParaRPr lang="es-CL"/>
          </a:p>
        </p:txBody>
      </p:sp>
      <p:sp>
        <p:nvSpPr>
          <p:cNvPr id="33795" name="4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89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L" dirty="0"/>
          </a:p>
          <a:p>
            <a:r>
              <a:rPr lang="es-CL" b="1" dirty="0"/>
              <a:t>	</a:t>
            </a:r>
          </a:p>
          <a:p>
            <a:endParaRPr lang="es-CL" b="1" dirty="0"/>
          </a:p>
          <a:p>
            <a:r>
              <a:rPr lang="es-CL" b="1" dirty="0"/>
              <a:t>	Unidad de Comunicaciones y Relaciones Públicas</a:t>
            </a:r>
          </a:p>
          <a:p>
            <a:endParaRPr lang="es-CL" b="1" dirty="0"/>
          </a:p>
          <a:p>
            <a:r>
              <a:rPr lang="es-CL" b="1" dirty="0"/>
              <a:t>	</a:t>
            </a:r>
          </a:p>
          <a:p>
            <a:r>
              <a:rPr lang="es-CL" b="1" dirty="0"/>
              <a:t>	</a:t>
            </a:r>
          </a:p>
          <a:p>
            <a:r>
              <a:rPr lang="es-CL" b="1" dirty="0"/>
              <a:t>	</a:t>
            </a:r>
            <a:r>
              <a:rPr lang="es-CL" dirty="0"/>
              <a:t>Unidad dependiente del Alcalde y tiene por función el desarrollo de las relaciones </a:t>
            </a:r>
          </a:p>
          <a:p>
            <a:endParaRPr lang="es-CL" dirty="0"/>
          </a:p>
          <a:p>
            <a:r>
              <a:rPr lang="es-CL" dirty="0"/>
              <a:t>	públicas del municipio.</a:t>
            </a:r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r>
              <a:rPr lang="es-CL" b="1" dirty="0"/>
              <a:t>	Dirección: </a:t>
            </a:r>
            <a:r>
              <a:rPr lang="es-CL" dirty="0"/>
              <a:t>Av. Estación #344 Oficina número 13 - Teléfono 72 – 2 959 206</a:t>
            </a:r>
          </a:p>
          <a:p>
            <a:endParaRPr lang="es-CL" dirty="0"/>
          </a:p>
          <a:p>
            <a:endParaRPr lang="es-CL" dirty="0"/>
          </a:p>
          <a:p>
            <a:endParaRPr lang="es-CL" b="1" dirty="0"/>
          </a:p>
          <a:p>
            <a:r>
              <a:rPr lang="es-CL" b="1" dirty="0"/>
              <a:t>	Horario de atención: </a:t>
            </a:r>
          </a:p>
          <a:p>
            <a:endParaRPr lang="es-CL" b="1" dirty="0"/>
          </a:p>
          <a:p>
            <a:r>
              <a:rPr lang="es-CL" dirty="0"/>
              <a:t>	De lunes a jueves de 08:00 a 14:00 y de 15:00 a 17:30 </a:t>
            </a:r>
            <a:r>
              <a:rPr lang="es-CL" dirty="0" err="1"/>
              <a:t>hrs</a:t>
            </a:r>
            <a:r>
              <a:rPr lang="es-CL" dirty="0"/>
              <a:t>. Viernes </a:t>
            </a:r>
            <a:r>
              <a:rPr lang="pt-BR" dirty="0"/>
              <a:t>de 08:00 a 14:00 	</a:t>
            </a:r>
            <a:r>
              <a:rPr lang="pt-BR" dirty="0" err="1"/>
              <a:t>hrs</a:t>
            </a:r>
            <a:r>
              <a:rPr lang="pt-BR" dirty="0"/>
              <a:t>.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52367"/>
              </p:ext>
            </p:extLst>
          </p:nvPr>
        </p:nvGraphicFramePr>
        <p:xfrm>
          <a:off x="9185994" y="7519565"/>
          <a:ext cx="132346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463">
                  <a:extLst>
                    <a:ext uri="{9D8B030D-6E8A-4147-A177-3AD203B41FA5}">
                      <a16:colId xmlns:a16="http://schemas.microsoft.com/office/drawing/2014/main" val="1111179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1264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78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094B1-1351-4DEE-88C2-AD5852276E22}" type="slidenum">
              <a:rPr lang="es-CL"/>
              <a:pPr>
                <a:defRPr/>
              </a:pPr>
              <a:t>22</a:t>
            </a:fld>
            <a:endParaRPr lang="es-CL"/>
          </a:p>
        </p:txBody>
      </p:sp>
      <p:sp>
        <p:nvSpPr>
          <p:cNvPr id="34819" name="4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9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CL" dirty="0"/>
          </a:p>
          <a:p>
            <a:r>
              <a:rPr lang="es-CL" b="1" dirty="0"/>
              <a:t>	</a:t>
            </a:r>
          </a:p>
          <a:p>
            <a:endParaRPr lang="es-CL" b="1" dirty="0"/>
          </a:p>
          <a:p>
            <a:r>
              <a:rPr lang="es-CL" b="1" dirty="0"/>
              <a:t>				Unidad de Transparencia</a:t>
            </a:r>
          </a:p>
          <a:p>
            <a:endParaRPr lang="es-CL" b="1" dirty="0"/>
          </a:p>
          <a:p>
            <a:r>
              <a:rPr lang="es-CL" b="1" dirty="0"/>
              <a:t>	</a:t>
            </a:r>
          </a:p>
          <a:p>
            <a:r>
              <a:rPr lang="es-CL" b="1" dirty="0"/>
              <a:t>	</a:t>
            </a:r>
          </a:p>
          <a:p>
            <a:pPr algn="just"/>
            <a:r>
              <a:rPr lang="es-CL" b="1" dirty="0"/>
              <a:t>	</a:t>
            </a:r>
            <a:r>
              <a:rPr lang="es-CL" dirty="0"/>
              <a:t>Unidad encargada de mantener aspectos tales como Transparencia Activa y Pasiva 	dentro del municipio y sus diferentes departamentos y unidades de acuerdo a lo 	establecido en la Ley N°20.285, de Acceso a la Información Pública de los Organismos </a:t>
            </a:r>
          </a:p>
          <a:p>
            <a:pPr algn="just"/>
            <a:r>
              <a:rPr lang="es-CL" dirty="0"/>
              <a:t>	del Estado (Ley de Transparencia)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	Municipalidad de Doñihue; Sitio web </a:t>
            </a:r>
            <a:r>
              <a:rPr lang="es-CL" dirty="0">
                <a:hlinkClick r:id="rId3"/>
              </a:rPr>
              <a:t>www.mdonihue.cl</a:t>
            </a:r>
            <a:r>
              <a:rPr lang="es-CL" dirty="0"/>
              <a:t> </a:t>
            </a:r>
          </a:p>
          <a:p>
            <a:pPr algn="just"/>
            <a:endParaRPr lang="es-CL" dirty="0"/>
          </a:p>
          <a:p>
            <a:r>
              <a:rPr lang="es-CL" dirty="0"/>
              <a:t>	Sitio (banner) de Transparencia 	</a:t>
            </a:r>
            <a:r>
              <a:rPr lang="es-CL" sz="2000" dirty="0">
                <a:hlinkClick r:id="rId4"/>
              </a:rPr>
              <a:t>http://www.portaltransparencia.cl/PortalPdT/pdtta?codOrganismo=MU081</a:t>
            </a:r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b="1" dirty="0"/>
              <a:t>	</a:t>
            </a:r>
          </a:p>
          <a:p>
            <a:r>
              <a:rPr lang="es-CL" b="1" dirty="0"/>
              <a:t>	Dirección: </a:t>
            </a:r>
            <a:r>
              <a:rPr lang="es-CL" dirty="0"/>
              <a:t>Av. Estación #344 Oficina número 05 - Fono 72 – 2 959 221</a:t>
            </a:r>
          </a:p>
          <a:p>
            <a:endParaRPr lang="es-CL" b="1" dirty="0"/>
          </a:p>
          <a:p>
            <a:r>
              <a:rPr lang="es-CL" b="1" dirty="0"/>
              <a:t>	Horario de atención: </a:t>
            </a:r>
          </a:p>
          <a:p>
            <a:endParaRPr lang="es-CL" b="1" dirty="0"/>
          </a:p>
          <a:p>
            <a:r>
              <a:rPr lang="es-CL" dirty="0"/>
              <a:t>	De Lunes a Jueves de 08:00 a 14:00 y de 15:00 a 17:30 </a:t>
            </a:r>
            <a:r>
              <a:rPr lang="es-CL" dirty="0" err="1"/>
              <a:t>hrs</a:t>
            </a:r>
            <a:r>
              <a:rPr lang="es-CL" dirty="0"/>
              <a:t>. Viernes </a:t>
            </a:r>
            <a:r>
              <a:rPr lang="pt-BR" dirty="0"/>
              <a:t>de 08:00 a 14:00 	</a:t>
            </a:r>
            <a:r>
              <a:rPr lang="pt-BR" dirty="0" err="1"/>
              <a:t>hrs</a:t>
            </a:r>
            <a:r>
              <a:rPr lang="pt-BR" dirty="0"/>
              <a:t>.</a:t>
            </a:r>
            <a:endParaRPr lang="es-CL" dirty="0"/>
          </a:p>
          <a:p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93048"/>
              </p:ext>
            </p:extLst>
          </p:nvPr>
        </p:nvGraphicFramePr>
        <p:xfrm>
          <a:off x="10148887" y="7265988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4099589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2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2475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582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038B7-6A7B-4281-B4AB-8F0207F44F0B}" type="slidenum">
              <a:rPr lang="es-CL"/>
              <a:pPr>
                <a:defRPr/>
              </a:pPr>
              <a:t>23</a:t>
            </a:fld>
            <a:endParaRPr lang="es-CL"/>
          </a:p>
        </p:txBody>
      </p:sp>
      <p:sp>
        <p:nvSpPr>
          <p:cNvPr id="35843" name="4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1212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 b="1" dirty="0"/>
              <a:t>				Del Concejo Municipal</a:t>
            </a:r>
          </a:p>
          <a:p>
            <a:pPr algn="ctr"/>
            <a:r>
              <a:rPr lang="es-CL" b="1" dirty="0"/>
              <a:t>Ley N°18.695, Orgánica Constitucional de Municipalidades</a:t>
            </a:r>
          </a:p>
          <a:p>
            <a:pPr algn="ctr"/>
            <a:endParaRPr lang="es-CL" b="1" dirty="0"/>
          </a:p>
          <a:p>
            <a:pPr algn="ctr"/>
            <a:r>
              <a:rPr lang="es-CL" b="1" dirty="0"/>
              <a:t>TITULO III    Del Concejo  </a:t>
            </a:r>
          </a:p>
          <a:p>
            <a:pPr algn="ctr"/>
            <a:endParaRPr lang="es-CL" b="1" dirty="0"/>
          </a:p>
          <a:p>
            <a:pPr algn="ctr"/>
            <a:r>
              <a:rPr lang="es-CL" b="1" dirty="0"/>
              <a:t>En especial, la aplicación de los Artículos 79, 80 y 81 de la Ley N°18.695, Orgánica Constitucional de Municipalidades</a:t>
            </a:r>
          </a:p>
          <a:p>
            <a:pPr algn="ctr"/>
            <a:endParaRPr lang="es-CL" b="1" dirty="0"/>
          </a:p>
          <a:p>
            <a:pPr algn="ctr"/>
            <a:r>
              <a:rPr lang="es-CL" b="1" dirty="0"/>
              <a:t>Artículo 79: Letras a) a la ñ) - Artículo 80 y 81 completos</a:t>
            </a:r>
          </a:p>
          <a:p>
            <a:pPr algn="ctr"/>
            <a:endParaRPr lang="es-CL" b="1" dirty="0"/>
          </a:p>
          <a:p>
            <a:pPr algn="ctr"/>
            <a:r>
              <a:rPr lang="es-CL" sz="2000" b="1" i="1" dirty="0"/>
              <a:t>Lo anterior, contenido en el siguiente enlace al texto completo</a:t>
            </a:r>
          </a:p>
          <a:p>
            <a:pPr algn="ctr"/>
            <a:endParaRPr lang="es-CL" b="1" dirty="0"/>
          </a:p>
          <a:p>
            <a:pPr algn="ctr"/>
            <a:r>
              <a:rPr lang="es-CL" sz="2000" u="sng" dirty="0">
                <a:solidFill>
                  <a:srgbClr val="000000"/>
                </a:solidFill>
                <a:hlinkClick r:id="rId3"/>
              </a:rPr>
              <a:t>ENLACE</a:t>
            </a:r>
            <a:r>
              <a:rPr lang="es-CL" sz="2000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es-CL" b="1" dirty="0"/>
          </a:p>
          <a:p>
            <a:pPr algn="ctr"/>
            <a:r>
              <a:rPr lang="pt-BR" dirty="0">
                <a:solidFill>
                  <a:srgbClr val="000000"/>
                </a:solidFill>
                <a:latin typeface="Arial" charset="0"/>
              </a:rPr>
              <a:t>Y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demás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Leyes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que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atribuyen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competencia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, como por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ejemplo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las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funciones que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le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encomienda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Ley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General de Urbanismo y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Construcciones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algn="ctr"/>
            <a:endParaRPr lang="pt-BR" sz="20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 i="1" dirty="0">
                <a:solidFill>
                  <a:srgbClr val="000000"/>
                </a:solidFill>
                <a:latin typeface="Arial" charset="0"/>
              </a:rPr>
              <a:t>Enlace al texto íntegro de </a:t>
            </a:r>
            <a:r>
              <a:rPr lang="pt-BR" sz="1800" b="1" i="1" dirty="0" err="1">
                <a:solidFill>
                  <a:srgbClr val="000000"/>
                </a:solidFill>
                <a:latin typeface="Arial" charset="0"/>
              </a:rPr>
              <a:t>la</a:t>
            </a:r>
            <a:r>
              <a:rPr lang="pt-BR" sz="1800" b="1" i="1" dirty="0">
                <a:solidFill>
                  <a:srgbClr val="000000"/>
                </a:solidFill>
                <a:latin typeface="Arial" charset="0"/>
              </a:rPr>
              <a:t> norma: </a:t>
            </a:r>
            <a:endParaRPr lang="pt-BR" sz="1800" b="1" i="1" dirty="0">
              <a:solidFill>
                <a:srgbClr val="000000"/>
              </a:solidFill>
              <a:latin typeface="Arial" charset="0"/>
              <a:hlinkClick r:id="rId4"/>
            </a:endParaRPr>
          </a:p>
          <a:p>
            <a:pPr algn="ctr"/>
            <a:endParaRPr lang="pt-BR" sz="2000" dirty="0">
              <a:solidFill>
                <a:srgbClr val="000000"/>
              </a:solidFill>
              <a:latin typeface="Arial" charset="0"/>
              <a:hlinkClick r:id="rId4"/>
            </a:endParaRPr>
          </a:p>
          <a:p>
            <a:pPr algn="ctr"/>
            <a:r>
              <a:rPr lang="pt-BR" sz="1800" dirty="0">
                <a:solidFill>
                  <a:srgbClr val="000000"/>
                </a:solidFill>
                <a:latin typeface="Arial" charset="0"/>
                <a:hlinkClick r:id="rId4"/>
              </a:rPr>
              <a:t>://www.leychile.cl/Navegar?idNorma=238277&amp;buscar=Ley+general+de+urbanismo+y+construcci%C3%B3n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También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le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atribuye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Competencia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la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Ley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N°20.742, que 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perfecciona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el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Rol Fiscalizador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del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Concejo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, entre </a:t>
            </a:r>
            <a:r>
              <a:rPr lang="pt-BR" sz="1800" b="1" dirty="0" err="1">
                <a:solidFill>
                  <a:srgbClr val="000000"/>
                </a:solidFill>
                <a:latin typeface="Arial" charset="0"/>
              </a:rPr>
              <a:t>otros</a:t>
            </a:r>
            <a:r>
              <a:rPr lang="pt-BR" sz="1800" b="1" dirty="0">
                <a:solidFill>
                  <a:srgbClr val="000000"/>
                </a:solidFill>
                <a:latin typeface="Arial" charset="0"/>
              </a:rPr>
              <a:t> aspectos.</a:t>
            </a:r>
          </a:p>
          <a:p>
            <a:pPr algn="ctr"/>
            <a:endParaRPr lang="pt-BR" sz="18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pt-BR" sz="1800" i="1" dirty="0">
                <a:solidFill>
                  <a:srgbClr val="000000"/>
                </a:solidFill>
                <a:latin typeface="Arial" charset="0"/>
              </a:rPr>
              <a:t>Enlace a </a:t>
            </a:r>
            <a:r>
              <a:rPr lang="pt-BR" sz="1800" i="1" dirty="0" err="1">
                <a:solidFill>
                  <a:srgbClr val="000000"/>
                </a:solidFill>
                <a:latin typeface="Arial" charset="0"/>
              </a:rPr>
              <a:t>la</a:t>
            </a:r>
            <a:r>
              <a:rPr lang="pt-BR" sz="1800" i="1" dirty="0">
                <a:solidFill>
                  <a:srgbClr val="000000"/>
                </a:solidFill>
                <a:latin typeface="Arial" charset="0"/>
              </a:rPr>
              <a:t> Norma:</a:t>
            </a:r>
          </a:p>
          <a:p>
            <a:pPr algn="ctr"/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s-CL" sz="1800" u="sng" dirty="0">
                <a:hlinkClick r:id="rId5"/>
              </a:rPr>
              <a:t>ENLACE</a:t>
            </a:r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pt-BR" sz="18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  <p:transition advTm="2582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EF38D-70F9-4F05-ABDE-0441DE36F094}" type="slidenum">
              <a:rPr lang="es-CL"/>
              <a:pPr>
                <a:defRPr/>
              </a:pPr>
              <a:t>24</a:t>
            </a:fld>
            <a:endParaRPr lang="es-CL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0" y="0"/>
            <a:ext cx="12179300" cy="12803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/>
              <a:t>   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dirty="0"/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dirty="0"/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 Alcalde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(De sus Facultades, Funciones y Atribuciones)</a:t>
            </a:r>
            <a:endParaRPr lang="pt-BR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especial,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aplicación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Artículos 56,63, 64, 65 y 67 de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Orgánica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Enlace al texto íntegro de </a:t>
            </a:r>
            <a:r>
              <a:rPr lang="pt-BR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norma: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  <a:hlinkClick r:id="rId4"/>
              </a:rPr>
              <a:t>http://bcn.cl/1lzeb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demás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Leyes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atribuyen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competencia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como por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ejemplo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funciones que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encomienda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Ley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 de Urbanismo y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Construcciones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Enlace </a:t>
            </a:r>
            <a:r>
              <a:rPr lang="pt-BR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texto íntegro de </a:t>
            </a:r>
            <a:r>
              <a:rPr lang="pt-BR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norma: </a:t>
            </a: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5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6"/>
              </a:rPr>
              <a:t>http://bcn.cl/1lz2d</a:t>
            </a:r>
            <a:endParaRPr lang="pt-BR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También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atribuye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Competencia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LeyN°20.742, que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Perfecciona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Rol Fiscalizador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Concejo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entre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otros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aspesctos</a:t>
            </a:r>
            <a:r>
              <a: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Enlace a </a:t>
            </a:r>
            <a:r>
              <a:rPr lang="pt-BR" sz="18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1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Norma: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Volver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800" dirty="0"/>
          </a:p>
        </p:txBody>
      </p:sp>
      <p:sp>
        <p:nvSpPr>
          <p:cNvPr id="36868" name="5 Rectángulo"/>
          <p:cNvSpPr>
            <a:spLocks noChangeArrowheads="1"/>
          </p:cNvSpPr>
          <p:nvPr/>
        </p:nvSpPr>
        <p:spPr bwMode="auto">
          <a:xfrm>
            <a:off x="5051425" y="8023225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Arial" charset="0"/>
                <a:hlinkClick r:id="rId7"/>
              </a:rPr>
              <a:t>http://bcn.cl/1jw9j</a:t>
            </a:r>
            <a:r>
              <a:rPr lang="pt-BR" sz="2000" b="1">
                <a:solidFill>
                  <a:srgbClr val="000000"/>
                </a:solidFill>
                <a:latin typeface="Arial" charset="0"/>
              </a:rPr>
              <a:t> </a:t>
            </a:r>
            <a:endParaRPr lang="es-CL" sz="2000" b="1"/>
          </a:p>
        </p:txBody>
      </p:sp>
      <p:sp>
        <p:nvSpPr>
          <p:cNvPr id="2" name="1 Rectángulo redondeado"/>
          <p:cNvSpPr/>
          <p:nvPr/>
        </p:nvSpPr>
        <p:spPr>
          <a:xfrm>
            <a:off x="5513388" y="8670925"/>
            <a:ext cx="1152525" cy="288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ransition advTm="291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F28F3-B306-4422-B317-B46069122A0C}" type="slidenum">
              <a:rPr lang="es-CL"/>
              <a:pPr>
                <a:defRPr/>
              </a:pPr>
              <a:t>25</a:t>
            </a:fld>
            <a:endParaRPr lang="es-CL" dirty="0"/>
          </a:p>
        </p:txBody>
      </p:sp>
      <p:sp>
        <p:nvSpPr>
          <p:cNvPr id="11" name="10 Rectángulo">
            <a:hlinkClick r:id="rId3" action="ppaction://hlinksldjump"/>
          </p:cNvPr>
          <p:cNvSpPr/>
          <p:nvPr/>
        </p:nvSpPr>
        <p:spPr>
          <a:xfrm>
            <a:off x="0" y="-42887"/>
            <a:ext cx="12179300" cy="3231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b="1" dirty="0">
                <a:latin typeface="+mn-lt"/>
                <a:cs typeface="+mn-cs"/>
              </a:rPr>
              <a:t>   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400" b="1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Departamento de Rentas </a:t>
            </a:r>
            <a:r>
              <a:rPr lang="pt-BR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Municipales</a:t>
            </a:r>
            <a:endParaRPr lang="pt-BR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2000" dirty="0">
              <a:latin typeface="+mn-lt"/>
              <a:cs typeface="+mn-cs"/>
            </a:endParaRPr>
          </a:p>
          <a:p>
            <a:pPr algn="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Volver a Página Inicial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800" dirty="0">
              <a:latin typeface="+mn-lt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47014"/>
              </p:ext>
            </p:extLst>
          </p:nvPr>
        </p:nvGraphicFramePr>
        <p:xfrm>
          <a:off x="10156601" y="7519565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16149764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3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48649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1254869"/>
            <a:ext cx="121793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Este departamento se encarga principalmente de estudiar y calcular la percepción de los ingresos municipales y tramitación de varios tipos de permisos: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Comercio ambulante, Aseo domiciliario, Cobro derechos municipales, Ocupación de Bienes Nacionales de uso público,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Este departamento tiene como función otorgar patentes y permisos a las diferentes categorías o actividades. Éstas se dividen en: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Industriales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Alcoholes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Cualquier actividad comercial que se quiera realizar dentro de la comuna, debe contar con permiso municipal (Ley Rentas Municipales, artículo 23).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Debe actualizar el registro de patentes comerciales, profesionales y de alcoholes conforme a la normativa vigente.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Recepción de las declaraciones de capital que anualmente deben hacer los contribuyentes afectos al correspondiente tributo municipal.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Determina los valores de las patentes comerciales de acuerdo a la información referida en el punto anterior.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Solicitar y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recepcionar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la documentación necesaria para las solicitudes de patentes transferidas y/o descargos de las mismas.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Fiscaliza el cumplimiento de la ley de rentas municipales y de las ordenanzas municipales en relación a patentes, permisos por actividad lucrativa y concesiones, ocupación de bienes nacionales de uso público o municipal, avisos publicitarios, derechos de aseo, entre otros.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Patentes Comerciales se cancelan dos veces al año, el primer semestre se cancelan desde el 15 al 31 de Enero y el segundo semestre se cancelan desde el15 al 31 de Julio.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rige por la Ley 3.063 de Rentas Municipales, Decreto 2.385 y la Ley 19.925 Ley sobre Expendido y consumo de bebidas alcohólicas.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Jefa del Departamento de Rentas: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Doralisa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Pérez González.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Teléfono: 72 2 959228.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Correo Electrónico: doralisa.perez@mdonihue.cl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Inspector Municipal:  Andrés Parra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Teléfono: 72 2 959215.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Departamento de Rentas está ubicado en las Dependencia de la Ilustre Municipalidad de Doñihue, en Avenida Estación 344 y su horario de atención es de 08:00 a 14:00.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Organigrama Municipal</a:t>
            </a:r>
          </a:p>
        </p:txBody>
      </p:sp>
    </p:spTree>
  </p:cSld>
  <p:clrMapOvr>
    <a:masterClrMapping/>
  </p:clrMapOvr>
  <p:transition advTm="291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El Departamento de Aseo y Ornato</a:t>
            </a:r>
            <a:b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Es una unidad de línea, de dependencia directa del Alcalde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OBJETIVO</a:t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dirty="0"/>
              <a:t>La Dirección de Aseo y Ornato tiene como objetivo, velar por el aseo y orden de los espacios públicos de la comuna, proporcionando una adecuada y eficiente extracción y disposición de los residuos, así como también la administración, ornamentación y mantención de las áreas verdes, todo lo anterior en contribución al mejoramiento del medio ambiente, haciendo de Doñihue una comuna sustentable.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4E916-4CAB-4600-B005-4821B9A49FC5}" type="slidenum">
              <a:rPr lang="es-CL" smtClean="0"/>
              <a:pPr>
                <a:defRPr/>
              </a:pPr>
              <a:t>26</a:t>
            </a:fld>
            <a:endParaRPr lang="es-CL"/>
          </a:p>
        </p:txBody>
      </p:sp>
      <p:sp>
        <p:nvSpPr>
          <p:cNvPr id="5" name="1 Rectángulo">
            <a:hlinkClick r:id="rId2" action="ppaction://hlinksldjump"/>
          </p:cNvPr>
          <p:cNvSpPr/>
          <p:nvPr/>
        </p:nvSpPr>
        <p:spPr>
          <a:xfrm>
            <a:off x="10518775" y="8096250"/>
            <a:ext cx="1223963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Volver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77282" y="7289666"/>
            <a:ext cx="60896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/>
              <a:t>Municipalidad de Doñihue – Estación #344 Doñihue</a:t>
            </a:r>
          </a:p>
          <a:p>
            <a:pPr algn="ctr"/>
            <a:r>
              <a:rPr lang="es-CL" dirty="0"/>
              <a:t>Fono: (72) 2 959 200</a:t>
            </a:r>
          </a:p>
        </p:txBody>
      </p:sp>
    </p:spTree>
    <p:extLst>
      <p:ext uri="{BB962C8B-B14F-4D97-AF65-F5344CB8AC3E}">
        <p14:creationId xmlns:p14="http://schemas.microsoft.com/office/powerpoint/2010/main" val="341513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5FD32-6517-4ECD-A3B0-35B9F7076FB7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2" y="246757"/>
            <a:ext cx="847417" cy="10059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4" y="246756"/>
            <a:ext cx="10225136" cy="10059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1" y="1447203"/>
            <a:ext cx="2000122" cy="15794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9" y="1442630"/>
            <a:ext cx="2000122" cy="15840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77" y="1470893"/>
            <a:ext cx="2000123" cy="15557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1" y="3703141"/>
            <a:ext cx="2000122" cy="15798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49" y="3703141"/>
            <a:ext cx="2000122" cy="157985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77" y="3703141"/>
            <a:ext cx="2000122" cy="157985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9577" y="3298784"/>
            <a:ext cx="5530387" cy="20609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7309" y="3261855"/>
            <a:ext cx="5530387" cy="20609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718" y="3261854"/>
            <a:ext cx="5530387" cy="20609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439" y="5518191"/>
            <a:ext cx="5530387" cy="20609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5514" y="5477119"/>
            <a:ext cx="5530387" cy="2060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69577" y="5460043"/>
            <a:ext cx="5530387" cy="20609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39" y="5959477"/>
            <a:ext cx="10494779" cy="299243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24114"/>
              </p:ext>
            </p:extLst>
          </p:nvPr>
        </p:nvGraphicFramePr>
        <p:xfrm>
          <a:off x="9242997" y="8008938"/>
          <a:ext cx="152717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73">
                  <a:extLst>
                    <a:ext uri="{9D8B030D-6E8A-4147-A177-3AD203B41FA5}">
                      <a16:colId xmlns:a16="http://schemas.microsoft.com/office/drawing/2014/main" val="53807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rId18" action="ppaction://hlinksldjump"/>
                        </a:rPr>
                        <a:t>VOLVER</a:t>
                      </a:r>
                      <a:endParaRPr lang="es-E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621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83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336F4-5D6B-498E-B756-912FB02FE7BC}" type="slidenum">
              <a:rPr lang="es-CL"/>
              <a:pPr>
                <a:defRPr/>
              </a:pPr>
              <a:t>4</a:t>
            </a:fld>
            <a:endParaRPr lang="es-CL"/>
          </a:p>
        </p:txBody>
      </p:sp>
      <p:sp>
        <p:nvSpPr>
          <p:cNvPr id="16387" name="6 Rectángul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12179300" cy="1038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s-CL" dirty="0"/>
          </a:p>
          <a:p>
            <a:pPr algn="just"/>
            <a:r>
              <a:rPr lang="es-CL" b="1" dirty="0"/>
              <a:t>Los Juzgados de Policía Local </a:t>
            </a:r>
            <a:r>
              <a:rPr lang="es-CL" dirty="0"/>
              <a:t>son Tribunales especiales que tienen por objeto administrar justicia en conformidad a las normas establecidas en la Ley Nº 15.231, Orgánica de los Juzgados de Policía Local.  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dirty="0"/>
              <a:t>Dependen administrativamente de la Municipalidad y técnicamente del Poder Judicial.</a:t>
            </a:r>
            <a:br>
              <a:rPr lang="es-CL" dirty="0"/>
            </a:br>
            <a:endParaRPr lang="es-CL" dirty="0"/>
          </a:p>
          <a:p>
            <a:pPr algn="just"/>
            <a:r>
              <a:rPr lang="es-CL" dirty="0"/>
              <a:t/>
            </a:r>
            <a:br>
              <a:rPr lang="es-CL" dirty="0"/>
            </a:br>
            <a:r>
              <a:rPr lang="es-CL" dirty="0"/>
              <a:t>Las infracciones de: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Tránsito y transporte público. </a:t>
            </a:r>
          </a:p>
          <a:p>
            <a:pPr algn="just"/>
            <a:r>
              <a:rPr lang="es-CL" dirty="0"/>
              <a:t>Ordenanzas y Reglamentos Municipales y Decretos </a:t>
            </a:r>
            <a:r>
              <a:rPr lang="es-CL" dirty="0" err="1"/>
              <a:t>Alcaldicios</a:t>
            </a:r>
            <a:r>
              <a:rPr lang="es-CL" dirty="0"/>
              <a:t>. </a:t>
            </a:r>
          </a:p>
          <a:p>
            <a:pPr algn="just"/>
            <a:r>
              <a:rPr lang="es-CL" dirty="0"/>
              <a:t>Contiendas entre los copropietarios entre éstos y el administrador, relativas a la administración del respectivo condominio, en el caso de inmuebles acogidos a la Ley de Copropiedad Inmobiliaria. </a:t>
            </a:r>
          </a:p>
          <a:p>
            <a:pPr algn="just"/>
            <a:r>
              <a:rPr lang="es-CL" dirty="0"/>
              <a:t>Infracción a la Ley Nº19.496 que establece normas de protección de los Derechos de los Consumidores, </a:t>
            </a:r>
          </a:p>
          <a:p>
            <a:pPr algn="just"/>
            <a:r>
              <a:rPr lang="es-CL" dirty="0"/>
              <a:t>Infracciones a leyes especiales tales como la de Rentas Municipales; Ley General de Urbanismo y Construcciones y Ordenanza respectiva; Ley de Calificación</a:t>
            </a:r>
          </a:p>
          <a:p>
            <a:pPr algn="r"/>
            <a:r>
              <a:rPr lang="es-CL" b="1" i="1" dirty="0">
                <a:solidFill>
                  <a:srgbClr val="FF0000"/>
                </a:solidFill>
              </a:rPr>
              <a:t>Volver</a:t>
            </a:r>
          </a:p>
          <a:p>
            <a:pPr algn="just"/>
            <a:endParaRPr lang="es-CL" dirty="0"/>
          </a:p>
          <a:p>
            <a:pPr algn="ctr"/>
            <a:r>
              <a:rPr lang="es-CL" dirty="0"/>
              <a:t>Ubicación: Oficina N° 5 – Municipalidad de Doñihue – Estación #344 Doñihue</a:t>
            </a:r>
          </a:p>
          <a:p>
            <a:pPr algn="ctr"/>
            <a:r>
              <a:rPr lang="es-CL" dirty="0"/>
              <a:t>Fono: (72) 2 959 202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2" name="1 Rectángulo redondeado"/>
          <p:cNvSpPr/>
          <p:nvPr/>
        </p:nvSpPr>
        <p:spPr>
          <a:xfrm>
            <a:off x="11202988" y="7375525"/>
            <a:ext cx="976312" cy="360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ransition advTm="60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6B30E-4E44-44D5-B517-5B9E4AA1FFA5}" type="slidenum">
              <a:rPr lang="es-CL"/>
              <a:pPr>
                <a:defRPr/>
              </a:pPr>
              <a:t>5</a:t>
            </a:fld>
            <a:endParaRPr lang="es-CL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0"/>
            <a:ext cx="12179300" cy="82176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La Secretaría Municipal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Artículo 20.- La Secretaría			D.F.L 1-19.704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Municipal estará a cargo de un 		ART. 20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secretario municipal que tendrá		D.O. 03.05.2002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las siguientes funciones: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a) Dirigir las actividades de secretaría administrativa del alcalde y del concejo;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Desempeñarse como ministro de fe en todas las actuaciones municipales, y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c) Recibir, mantener y tramitar, cuando corresponda, la declaración de intereses establecida por      la Ley N°18.575. </a:t>
            </a: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marL="14287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4287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38514"/>
              </p:ext>
            </p:extLst>
          </p:nvPr>
        </p:nvGraphicFramePr>
        <p:xfrm>
          <a:off x="9906074" y="7626373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168165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hlinkClick r:id="rId3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9437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0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63CFA-37D3-40E3-8CE4-1F5FFB5EC3EA}" type="slidenum">
              <a:rPr lang="es-CL"/>
              <a:pPr>
                <a:defRPr/>
              </a:pPr>
              <a:t>6</a:t>
            </a:fld>
            <a:endParaRPr lang="es-CL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0"/>
            <a:ext cx="12179300" cy="89562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 La Secretaría Comunal de Planificación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b="1" dirty="0">
              <a:latin typeface="+mn-lt"/>
              <a:cs typeface="+mn-cs"/>
            </a:endParaRP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Artículo 21.- La Secretaría			 D.F.L 1-19.704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Comunal de Planificación 			ART. 21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desempeñará funciones de asesoría 		D.O. 03.05.2002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del alcalde y del concejo,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en materias de estudios y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evaluación, propias de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las competencias de ambos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órganos municipales.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En tal carácter, le corresponderán las siguientes funciones: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a) Servir de secretaría técnica permanente del alcalde y del concejo en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 formulación de la estrategia municipal, como asimismo de las políticas, 	              planes, programas y proyectos de desarrollo de la comuna;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Asesorar al alcalde en la elaboración de los proyectos de plan comunal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 desarrollo y de presupuesto municipal;</a:t>
            </a:r>
          </a:p>
          <a:p>
            <a:pPr marL="1162050" indent="9906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1162050" indent="99060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56026"/>
              </p:ext>
            </p:extLst>
          </p:nvPr>
        </p:nvGraphicFramePr>
        <p:xfrm>
          <a:off x="9474027" y="8216636"/>
          <a:ext cx="198697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970">
                  <a:extLst>
                    <a:ext uri="{9D8B030D-6E8A-4147-A177-3AD203B41FA5}">
                      <a16:colId xmlns:a16="http://schemas.microsoft.com/office/drawing/2014/main" val="219313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3" action="ppaction://hlinksldjump"/>
                        </a:rPr>
                        <a:t>SIGUIENTE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980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7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2205D-BF81-4D17-BD42-1E81957BE645}" type="slidenum">
              <a:rPr lang="es-CL"/>
              <a:pPr>
                <a:defRPr/>
              </a:pPr>
              <a:t>7</a:t>
            </a:fld>
            <a:endParaRPr lang="es-CL"/>
          </a:p>
        </p:txBody>
      </p:sp>
      <p:sp>
        <p:nvSpPr>
          <p:cNvPr id="19459" name="6 CuadroTexto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12179300" cy="115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L"/>
              <a:t>c) Evaluar el cumplimiento de los planes, programas, proyectos, inversiones y el presupuesto municipal, e informar sobre estas materias al concejo, a lo menos semestralmente;</a:t>
            </a:r>
          </a:p>
          <a:p>
            <a:endParaRPr lang="es-CL"/>
          </a:p>
          <a:p>
            <a:r>
              <a:rPr lang="es-CL"/>
              <a:t>d) Efectuar análisis y evaluaciones permanentes de la situación de desarrollo de la comuna,</a:t>
            </a:r>
          </a:p>
          <a:p>
            <a:r>
              <a:rPr lang="es-CL"/>
              <a:t>con énfasis en los aspectos sociales y territoriales;</a:t>
            </a:r>
          </a:p>
          <a:p>
            <a:endParaRPr lang="es-CL"/>
          </a:p>
          <a:p>
            <a:r>
              <a:rPr lang="es-CL"/>
              <a:t>e) Elaborar las bases generales y específicas, según corresponda, para los llamados a licitación,</a:t>
            </a:r>
          </a:p>
          <a:p>
            <a:r>
              <a:rPr lang="es-CL"/>
              <a:t>previo informe de la unidad competente, de conformidad con los criterios e instrucciones establecidos en el reglamento municipal respectivo;</a:t>
            </a:r>
          </a:p>
          <a:p>
            <a:endParaRPr lang="es-CL"/>
          </a:p>
          <a:p>
            <a:r>
              <a:rPr lang="es-CL"/>
              <a:t> f) Fomentar vinculaciones de carácter técnico con los servicios públicos y con el sector privado de la comuna, y</a:t>
            </a:r>
          </a:p>
          <a:p>
            <a:endParaRPr lang="es-CL"/>
          </a:p>
          <a:p>
            <a:r>
              <a:rPr lang="es-CL"/>
              <a:t>g) Recopilar y mantener la información comunal y regional atingente a sus funciones.</a:t>
            </a:r>
          </a:p>
          <a:p>
            <a:endParaRPr lang="es-CL"/>
          </a:p>
          <a:p>
            <a:r>
              <a:rPr lang="es-CL"/>
              <a:t>Adscrito a esta unidad existirá el asesor urbanista, quien requerirá estar en posesión de un título</a:t>
            </a:r>
          </a:p>
          <a:p>
            <a:r>
              <a:rPr lang="es-CL"/>
              <a:t>universitario de una carrera de, a lo menos, diez semestres, correspondiéndole las siguientes</a:t>
            </a:r>
          </a:p>
          <a:p>
            <a:r>
              <a:rPr lang="es-CL"/>
              <a:t>funciones:</a:t>
            </a:r>
          </a:p>
          <a:p>
            <a:endParaRPr lang="es-CL" sz="1800"/>
          </a:p>
          <a:p>
            <a:r>
              <a:rPr lang="es-CL" sz="1800"/>
              <a:t> a) Asesorar al alcalde y al concejo en la promoción del desarrollo urbano;</a:t>
            </a:r>
          </a:p>
          <a:p>
            <a:r>
              <a:rPr lang="es-CL" sz="1800"/>
              <a:t>b) Estudiar y elaborar el plan regulador comunal, y mantenerlo actualizado, promoviendo las modificaciones que sean necesarias y preparar los planes seccionales para su aplicación, y</a:t>
            </a:r>
          </a:p>
          <a:p>
            <a:r>
              <a:rPr lang="es-CL" sz="1800"/>
              <a:t>c) Informar técnicamente las proposiciones sobre planificación urbana intercomunal, formuladas al municipio por la Secretaría Regional Ministerial de Vivienda y Urbanismo.</a:t>
            </a:r>
          </a:p>
          <a:p>
            <a:endParaRPr lang="es-CL" sz="1800"/>
          </a:p>
          <a:p>
            <a:pPr algn="ctr"/>
            <a:r>
              <a:rPr lang="es-CL"/>
              <a:t>Fuente: Ley N°18.695, Orgánica Constitucional de Municipalidades</a:t>
            </a:r>
          </a:p>
          <a:p>
            <a:endParaRPr lang="es-CL" sz="1800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2551"/>
              </p:ext>
            </p:extLst>
          </p:nvPr>
        </p:nvGraphicFramePr>
        <p:xfrm>
          <a:off x="10102221" y="8043120"/>
          <a:ext cx="146747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79">
                  <a:extLst>
                    <a:ext uri="{9D8B030D-6E8A-4147-A177-3AD203B41FA5}">
                      <a16:colId xmlns:a16="http://schemas.microsoft.com/office/drawing/2014/main" val="1088848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3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5175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1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142C7-9F73-40BE-B9B7-FA667C573FFB}" type="slidenum">
              <a:rPr lang="es-CL"/>
              <a:pPr>
                <a:defRPr/>
              </a:pPr>
              <a:t>8</a:t>
            </a:fld>
            <a:endParaRPr lang="es-CL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0"/>
            <a:ext cx="1217930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		 </a:t>
            </a:r>
            <a:r>
              <a:rPr lang="es-CL" b="1" dirty="0">
                <a:latin typeface="+mn-lt"/>
                <a:cs typeface="+mn-cs"/>
              </a:rPr>
              <a:t>La unidad encargada del Desarrollo Comunitario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Artículo 22.- La unidad 				D.F.L 1-19.704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encargada del desarrollo 			ART. 22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comunitario tendrá como 			D.O. 03.05.2002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funciones específicas:</a:t>
            </a: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CL" dirty="0">
                <a:latin typeface="+mn-lt"/>
                <a:cs typeface="+mn-cs"/>
              </a:rPr>
              <a:t>Asesorar al alcalde y, también, al concejo en la promoción del desarrollo comunitario;</a:t>
            </a: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CL" dirty="0">
              <a:latin typeface="+mn-lt"/>
              <a:cs typeface="+mn-cs"/>
            </a:endParaRP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Prestar asesoría técnica a las organizaciones comunitarias, fomentar su desarrollo y </a:t>
            </a: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legalización, y promover su efectiva participación en el municipio, y</a:t>
            </a: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c) Proponer y ejecutar, dentro de su ámbito y cuando corresponda, medidas tendientes a materializar acciones relacionadas con salud pública, protección del medio ambiente, educación</a:t>
            </a:r>
          </a:p>
          <a:p>
            <a:pPr marL="62865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y cultura, capacitación laboral, deporte y recreación, promoción del empleo, fomento productivo local y turismo.</a:t>
            </a:r>
          </a:p>
          <a:p>
            <a:pPr marL="6286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628650"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6241"/>
              </p:ext>
            </p:extLst>
          </p:nvPr>
        </p:nvGraphicFramePr>
        <p:xfrm>
          <a:off x="9978082" y="7864476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1064322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3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6603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8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D8C5-F616-48D6-8CA8-20D559E47DE9}" type="slidenum">
              <a:rPr lang="es-CL"/>
              <a:pPr>
                <a:defRPr/>
              </a:pPr>
              <a:t>9</a:t>
            </a:fld>
            <a:endParaRPr lang="es-CL"/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0" y="0"/>
            <a:ext cx="1217930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latin typeface="+mn-lt"/>
                <a:cs typeface="+mn-cs"/>
              </a:rPr>
              <a:t>La unidad de servicios de Salud, Educación </a:t>
            </a:r>
          </a:p>
          <a:p>
            <a:pPr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Artículo 23.-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La unidad de 					D.F.L 1-19.704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servicios de salud, educación y 			ART. 23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demás incorporados a la gestión 			D.O. 03.05.2002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municipal tendrá la función de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asesorar al alcalde y al concejo en la formulación de las políticas relativas a dichas áreas.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Cuando la administración de dichos servicios sea ejercida directamente por la municipalidad,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le corresponderá cumplir, además, las siguientes funciones: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a) Proponer y ejecutar medidas tendientes a materializar acciones y programas relacionados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con salud pública y educación, y demás servicios incorporados a su gestión, y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b) Administrar los recursos humanos, materiales y financieros de tales servicios, en coordinación con la unidad de administración y finanzas.</a:t>
            </a:r>
          </a:p>
          <a:p>
            <a:pPr marL="723900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>
                <a:latin typeface="+mn-lt"/>
                <a:cs typeface="+mn-cs"/>
              </a:rPr>
              <a:t>Fuente: Ley N°18.695, Orgánica Constitucional de Municipalidades</a:t>
            </a: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  <a:p>
            <a:pPr algn="ctr" defTabSz="1217665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latin typeface="+mn-lt"/>
              <a:cs typeface="+mn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21951"/>
              </p:ext>
            </p:extLst>
          </p:nvPr>
        </p:nvGraphicFramePr>
        <p:xfrm>
          <a:off x="10124145" y="7635876"/>
          <a:ext cx="12514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55">
                  <a:extLst>
                    <a:ext uri="{9D8B030D-6E8A-4147-A177-3AD203B41FA5}">
                      <a16:colId xmlns:a16="http://schemas.microsoft.com/office/drawing/2014/main" val="2483850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linkClick r:id="rId3" action="ppaction://hlinksldjump"/>
                        </a:rPr>
                        <a:t>VOLVER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932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77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blank"/>
  <p:tag name="GENSWF_MOVIE_PRESENTATION_END_URL_ENABLED" val="1"/>
  <p:tag name="GENSWF_MOVIE_PRESENTATION_END_URL_TARGET" val="_blank"/>
  <p:tag name="GENSWF_MOVIE_LOOPED_PLAYBACK" val="1"/>
  <p:tag name="FLASHSPRING_PRESENTATION_TITLE" val="Prueba"/>
  <p:tag name="WMTOOLS" val="&lt;WMTools ver=&quot;1.0&quot;&gt;&lt;Timings time=&quot;30-08-2013 11:28:35&quot;&gt;&lt;Slide id=&quot;257&quot; dur=&quot;2.910156&quot;/&gt;&lt;/Timings&gt;&lt;Timings time=&quot;30-08-2013 11:28:27&quot;&gt;&lt;Slide id=&quot;257&quot; dur=&quot;3.371094&quot;/&gt;&lt;/Timings&gt;&lt;Timings time=&quot;30-08-2013 11:25:52&quot;&gt;&lt;Slide id=&quot;256&quot; dur=&quot;3.199219&quot;/&gt;&lt;Slide id=&quot;257&quot; dur=&quot;.78125&quot;/&gt;&lt;Slide id=&quot;256&quot; dur=&quot;1.667969&quot;/&gt;&lt;Slide id=&quot;259&quot; dur=&quot;.609375&quot;/&gt;&lt;Slide id=&quot;256&quot; dur=&quot;.5195313&quot;/&gt;&lt;Slide id=&quot;258&quot; dur=&quot;.8398438&quot;/&gt;&lt;Slide id=&quot;263&quot; dur=&quot;.8515625&quot;/&gt;&lt;Slide id=&quot;256&quot; dur=&quot;1.191406&quot;/&gt;&lt;Slide id=&quot;260&quot; dur=&quot;1.007813&quot;/&gt;&lt;Slide id=&quot;256&quot; dur=&quot;.6796875&quot;/&gt;&lt;Slide id=&quot;273&quot; dur=&quot;.6328125&quot;/&gt;&lt;Slide id=&quot;272&quot; dur=&quot;.8398438&quot;/&gt;&lt;Slide id=&quot;256&quot; dur=&quot;1.417969&quot;/&gt;&lt;Slide id=&quot;264&quot; dur=&quot;2.480469&quot;/&gt;&lt;Slide id=&quot;256&quot; dur=&quot;1.167969&quot;/&gt;&lt;Slide id=&quot;267&quot; dur=&quot;.84375&quot;/&gt;&lt;Slide id=&quot;256&quot; dur=&quot;1.40625&quot;/&gt;&lt;Slide id=&quot;274&quot; dur=&quot;1.183594&quot;/&gt;&lt;Slide id=&quot;276&quot; dur=&quot;.7265625&quot;/&gt;&lt;Slide id=&quot;275&quot; dur=&quot;.5117188&quot;/&gt;&lt;Slide id=&quot;256&quot; dur=&quot;.8398438&quot;/&gt;&lt;Slide id=&quot;277&quot; dur=&quot;.8789063&quot;/&gt;&lt;Slide id=&quot;278&quot; dur=&quot;.9296875&quot;/&gt;&lt;Slide id=&quot;256&quot; dur=&quot;1.28125&quot;/&gt;&lt;Slide id=&quot;265&quot; dur=&quot;1.320313&quot;/&gt;&lt;Slide id=&quot;256&quot; dur=&quot;1.039063&quot;/&gt;&lt;Slide id=&quot;279&quot; dur=&quot;2.582031&quot;/&gt;&lt;Slide id=&quot;256&quot; dur=&quot;.6992188&quot;/&gt;&lt;Slide id=&quot;266&quot; dur=&quot;.78125&quot;/&gt;&lt;Slide id=&quot;256&quot; dur=&quot;.6796875&quot;/&gt;&lt;Slide id=&quot;270&quot; dur=&quot;.8476563&quot;/&gt;&lt;Slide id=&quot;256&quot; dur=&quot;.609375&quot;/&gt;&lt;Slide id=&quot;270&quot; dur=&quot;.7734375&quot;/&gt;&lt;Slide id=&quot;256&quot; dur=&quot;.7382813&quot;/&gt;&lt;Slide id=&quot;269&quot; dur=&quot;.6796875&quot;/&gt;&lt;Slide id=&quot;268&quot; dur=&quot;1.019531&quot;/&gt;&lt;Slide id=&quot;256&quot; dur=&quot;1.289063&quot;/&gt;&lt;Slide id=&quot;271&quot; dur=&quot;.890625&quot;/&gt;&lt;Slide id=&quot;256&quot; dur=&quot;1.871094&quot;/&gt;&lt;Slide id=&quot;257&quot; dur=&quot;.8515625&quot;/&gt;&lt;Slide id=&quot;256&quot; dur=&quot;.3476563&quot;/&gt;&lt;/Timings&gt;&lt;/WMTools&gt;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1669</Words>
  <Application>Microsoft Office PowerPoint</Application>
  <PresentationFormat>Doble carta (432 x 279 mm)</PresentationFormat>
  <Paragraphs>640</Paragraphs>
  <Slides>26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El Departamento de Aseo y Ornato   Es una unidad de línea, de dependencia directa del Alcalde  OBJETIVO   La Dirección de Aseo y Ornato tiene como objetivo, velar por el aseo y orden de los espacios públicos de la comuna, proporcionando una adecuada y eficiente extracción y disposición de los residuos, así como también la administración, ornamentación y mantención de las áreas verdes, todo lo anterior en contribución al mejoramiento del medio ambiente, haciendo de Doñihue una comuna sustentable.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189</cp:revision>
  <dcterms:created xsi:type="dcterms:W3CDTF">2013-08-14T17:04:46Z</dcterms:created>
  <dcterms:modified xsi:type="dcterms:W3CDTF">2021-07-28T21:43:44Z</dcterms:modified>
</cp:coreProperties>
</file>